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75" r:id="rId3"/>
    <p:sldId id="271" r:id="rId4"/>
    <p:sldId id="274" r:id="rId5"/>
    <p:sldId id="27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5029" autoAdjust="0"/>
  </p:normalViewPr>
  <p:slideViewPr>
    <p:cSldViewPr snapToGrid="0">
      <p:cViewPr>
        <p:scale>
          <a:sx n="66" d="100"/>
          <a:sy n="66" d="100"/>
        </p:scale>
        <p:origin x="-1530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9" d="100"/>
          <a:sy n="69" d="100"/>
        </p:scale>
        <p:origin x="278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F75AE3-34C1-488F-B3E1-B1ECA2D718A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675F36-E6D3-431A-8221-FD3D187FE873}">
      <dgm:prSet phldrT="[Text]"/>
      <dgm:spPr>
        <a:solidFill>
          <a:schemeClr val="tx1"/>
        </a:solidFill>
        <a:ln w="28575">
          <a:solidFill>
            <a:srgbClr val="FFD93A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Honor FM Legacy</a:t>
          </a:r>
        </a:p>
      </dgm:t>
    </dgm:pt>
    <dgm:pt modelId="{04794529-8EA7-4369-B8ED-6860010B3D5F}" type="parTrans" cxnId="{44A38BB9-B716-4683-91EE-D220FC7C0A5A}">
      <dgm:prSet/>
      <dgm:spPr/>
      <dgm:t>
        <a:bodyPr/>
        <a:lstStyle/>
        <a:p>
          <a:endParaRPr lang="en-US"/>
        </a:p>
      </dgm:t>
    </dgm:pt>
    <dgm:pt modelId="{CD8704DE-9D6C-4BC9-B4F5-3063ED7BE1E6}" type="sibTrans" cxnId="{44A38BB9-B716-4683-91EE-D220FC7C0A5A}">
      <dgm:prSet/>
      <dgm:spPr/>
      <dgm:t>
        <a:bodyPr/>
        <a:lstStyle/>
        <a:p>
          <a:endParaRPr lang="en-US"/>
        </a:p>
      </dgm:t>
    </dgm:pt>
    <dgm:pt modelId="{CF0C43D2-A107-49BF-A350-4214A9A96BCD}">
      <dgm:prSet phldrT="[Text]" custT="1"/>
      <dgm:spPr>
        <a:solidFill>
          <a:schemeClr val="bg2">
            <a:lumMod val="25000"/>
          </a:schemeClr>
        </a:solidFill>
        <a:ln w="28575">
          <a:solidFill>
            <a:schemeClr val="tx1"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 anchor="ctr"/>
        <a:lstStyle/>
        <a:p>
          <a:r>
            <a:rPr lang="en-US" sz="1050" b="1" dirty="0">
              <a:solidFill>
                <a:srgbClr val="FFD93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New Association Award</a:t>
          </a:r>
        </a:p>
      </dgm:t>
    </dgm:pt>
    <dgm:pt modelId="{CFBC1F1A-5CF9-4D7D-890C-D00C2DB0A1AE}" type="parTrans" cxnId="{E21C5EA6-BF2C-48A6-A5CE-DC6C901DFA55}">
      <dgm:prSet/>
      <dgm:spPr/>
      <dgm:t>
        <a:bodyPr/>
        <a:lstStyle/>
        <a:p>
          <a:endParaRPr lang="en-US"/>
        </a:p>
      </dgm:t>
    </dgm:pt>
    <dgm:pt modelId="{EB38946B-0500-4916-8F65-67F814198235}" type="sibTrans" cxnId="{E21C5EA6-BF2C-48A6-A5CE-DC6C901DFA55}">
      <dgm:prSet/>
      <dgm:spPr/>
      <dgm:t>
        <a:bodyPr/>
        <a:lstStyle/>
        <a:p>
          <a:endParaRPr lang="en-US"/>
        </a:p>
      </dgm:t>
    </dgm:pt>
    <dgm:pt modelId="{83E6E4DB-CB05-46EF-B571-E7A8481ED566}">
      <dgm:prSet phldrT="[Text]"/>
      <dgm:spPr>
        <a:solidFill>
          <a:schemeClr val="tx1"/>
        </a:solidFill>
        <a:ln w="28575">
          <a:solidFill>
            <a:srgbClr val="FFD93A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Increase FCA Value</a:t>
          </a:r>
        </a:p>
      </dgm:t>
    </dgm:pt>
    <dgm:pt modelId="{8865F01F-31BA-4B9B-8DA9-2EA735D14DB9}" type="parTrans" cxnId="{7ED71510-1F04-4CD0-87A9-C8687A7FF699}">
      <dgm:prSet/>
      <dgm:spPr/>
      <dgm:t>
        <a:bodyPr/>
        <a:lstStyle/>
        <a:p>
          <a:endParaRPr lang="en-US"/>
        </a:p>
      </dgm:t>
    </dgm:pt>
    <dgm:pt modelId="{50B2EE9E-C6A3-4B08-974C-E75E53948F8E}" type="sibTrans" cxnId="{7ED71510-1F04-4CD0-87A9-C8687A7FF699}">
      <dgm:prSet/>
      <dgm:spPr/>
      <dgm:t>
        <a:bodyPr/>
        <a:lstStyle/>
        <a:p>
          <a:endParaRPr lang="en-US"/>
        </a:p>
      </dgm:t>
    </dgm:pt>
    <dgm:pt modelId="{46ECDF4E-32DE-494A-8841-A77F4244ECB1}">
      <dgm:prSet phldrT="[Text]" custT="1"/>
      <dgm:spPr>
        <a:solidFill>
          <a:schemeClr val="bg2">
            <a:lumMod val="25000"/>
          </a:schemeClr>
        </a:solidFill>
        <a:ln w="28575">
          <a:solidFill>
            <a:schemeClr val="tx1"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 anchor="ctr"/>
        <a:lstStyle/>
        <a:p>
          <a:r>
            <a:rPr lang="en-US" sz="1050" b="1" dirty="0">
              <a:solidFill>
                <a:srgbClr val="FFD93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Civilian Resume / Job Posting</a:t>
          </a:r>
        </a:p>
      </dgm:t>
    </dgm:pt>
    <dgm:pt modelId="{1F1C2F0F-B4A9-48F3-9875-06CB627AC7AE}" type="parTrans" cxnId="{9C54E727-66E5-43D7-8C17-FA614CAA1F95}">
      <dgm:prSet/>
      <dgm:spPr/>
      <dgm:t>
        <a:bodyPr/>
        <a:lstStyle/>
        <a:p>
          <a:endParaRPr lang="en-US"/>
        </a:p>
      </dgm:t>
    </dgm:pt>
    <dgm:pt modelId="{5A5A3397-5AD0-4BF1-BCDB-D333CBCDCCBF}" type="sibTrans" cxnId="{9C54E727-66E5-43D7-8C17-FA614CAA1F95}">
      <dgm:prSet/>
      <dgm:spPr/>
      <dgm:t>
        <a:bodyPr/>
        <a:lstStyle/>
        <a:p>
          <a:endParaRPr lang="en-US"/>
        </a:p>
      </dgm:t>
    </dgm:pt>
    <dgm:pt modelId="{4B174026-0192-4376-8D80-4E257B3CD09B}">
      <dgm:prSet phldrT="[Text]"/>
      <dgm:spPr>
        <a:solidFill>
          <a:schemeClr val="tx1"/>
        </a:solidFill>
        <a:ln w="28575">
          <a:solidFill>
            <a:srgbClr val="FFD93A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Membership Engagement</a:t>
          </a:r>
        </a:p>
      </dgm:t>
    </dgm:pt>
    <dgm:pt modelId="{72871B1D-BA03-4177-A459-CC7BCDBA54E3}" type="parTrans" cxnId="{5FEC599E-75DF-4850-BB59-9D670BF4A6D7}">
      <dgm:prSet/>
      <dgm:spPr/>
      <dgm:t>
        <a:bodyPr/>
        <a:lstStyle/>
        <a:p>
          <a:endParaRPr lang="en-US"/>
        </a:p>
      </dgm:t>
    </dgm:pt>
    <dgm:pt modelId="{D533F713-1D99-4E23-9805-8EA133383B87}" type="sibTrans" cxnId="{5FEC599E-75DF-4850-BB59-9D670BF4A6D7}">
      <dgm:prSet/>
      <dgm:spPr/>
      <dgm:t>
        <a:bodyPr/>
        <a:lstStyle/>
        <a:p>
          <a:endParaRPr lang="en-US"/>
        </a:p>
      </dgm:t>
    </dgm:pt>
    <dgm:pt modelId="{BACCF3A3-12D6-4BF9-9BC0-EB2A2A96B223}">
      <dgm:prSet phldrT="[Text]"/>
      <dgm:spPr>
        <a:solidFill>
          <a:schemeClr val="tx1"/>
        </a:solidFill>
        <a:ln w="28575">
          <a:solidFill>
            <a:srgbClr val="FFD93A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Grow the Association</a:t>
          </a:r>
        </a:p>
      </dgm:t>
    </dgm:pt>
    <dgm:pt modelId="{B58A9AAD-35D4-40B2-960F-5E5040D2EB05}" type="parTrans" cxnId="{7D2F4C7D-0A64-4E51-9F81-208EE6AAE53B}">
      <dgm:prSet/>
      <dgm:spPr/>
      <dgm:t>
        <a:bodyPr/>
        <a:lstStyle/>
        <a:p>
          <a:endParaRPr lang="en-US"/>
        </a:p>
      </dgm:t>
    </dgm:pt>
    <dgm:pt modelId="{42207460-4941-41F7-B9D6-5CBED724668E}" type="sibTrans" cxnId="{7D2F4C7D-0A64-4E51-9F81-208EE6AAE53B}">
      <dgm:prSet/>
      <dgm:spPr/>
      <dgm:t>
        <a:bodyPr/>
        <a:lstStyle/>
        <a:p>
          <a:endParaRPr lang="en-US"/>
        </a:p>
      </dgm:t>
    </dgm:pt>
    <dgm:pt modelId="{84AD01D6-F07D-4BCF-A086-3A8EE3DEDFCC}">
      <dgm:prSet phldrT="[Text]" custT="1"/>
      <dgm:spPr>
        <a:solidFill>
          <a:schemeClr val="bg2">
            <a:lumMod val="25000"/>
          </a:schemeClr>
        </a:solidFill>
        <a:ln w="28575">
          <a:solidFill>
            <a:schemeClr val="tx1"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 anchor="ctr"/>
        <a:lstStyle/>
        <a:p>
          <a:r>
            <a:rPr lang="en-US" sz="1050" b="1" dirty="0">
              <a:solidFill>
                <a:srgbClr val="FFD93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Publish FM Related ILE/SSC Papers</a:t>
          </a:r>
        </a:p>
      </dgm:t>
    </dgm:pt>
    <dgm:pt modelId="{DB6F3520-6F28-4BBA-B894-E96554AD9BF1}" type="parTrans" cxnId="{E738A31C-7A26-4F0F-8A80-2378CE3D525D}">
      <dgm:prSet/>
      <dgm:spPr/>
      <dgm:t>
        <a:bodyPr/>
        <a:lstStyle/>
        <a:p>
          <a:endParaRPr lang="en-US"/>
        </a:p>
      </dgm:t>
    </dgm:pt>
    <dgm:pt modelId="{3F27FC0D-11F7-4E9F-92A4-C086CC508253}" type="sibTrans" cxnId="{E738A31C-7A26-4F0F-8A80-2378CE3D525D}">
      <dgm:prSet/>
      <dgm:spPr/>
      <dgm:t>
        <a:bodyPr/>
        <a:lstStyle/>
        <a:p>
          <a:endParaRPr lang="en-US"/>
        </a:p>
      </dgm:t>
    </dgm:pt>
    <dgm:pt modelId="{AAE8242F-554E-44A0-98E9-131A8E1A7360}">
      <dgm:prSet phldrT="[Text]" custT="1"/>
      <dgm:spPr>
        <a:solidFill>
          <a:schemeClr val="bg2">
            <a:lumMod val="25000"/>
          </a:schemeClr>
        </a:solidFill>
        <a:ln w="28575">
          <a:solidFill>
            <a:schemeClr val="tx1"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 anchor="ctr"/>
        <a:lstStyle/>
        <a:p>
          <a:r>
            <a:rPr lang="en-US" sz="1050" b="1" dirty="0">
              <a:solidFill>
                <a:srgbClr val="FFD93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Update Webpage with Embedded FB </a:t>
          </a:r>
        </a:p>
      </dgm:t>
    </dgm:pt>
    <dgm:pt modelId="{C158B47C-DCD9-4275-B2C9-390A22F666DA}" type="parTrans" cxnId="{9CD14B66-3207-4E5E-895A-AC4D1026F122}">
      <dgm:prSet/>
      <dgm:spPr/>
      <dgm:t>
        <a:bodyPr/>
        <a:lstStyle/>
        <a:p>
          <a:endParaRPr lang="en-US"/>
        </a:p>
      </dgm:t>
    </dgm:pt>
    <dgm:pt modelId="{CB98BC60-F7C3-467D-99FB-659005D07A38}" type="sibTrans" cxnId="{9CD14B66-3207-4E5E-895A-AC4D1026F122}">
      <dgm:prSet/>
      <dgm:spPr/>
      <dgm:t>
        <a:bodyPr/>
        <a:lstStyle/>
        <a:p>
          <a:endParaRPr lang="en-US"/>
        </a:p>
      </dgm:t>
    </dgm:pt>
    <dgm:pt modelId="{8B3ACDD5-6B32-4D3C-B72F-F948397EC403}">
      <dgm:prSet phldrT="[Text]" custT="1"/>
      <dgm:spPr>
        <a:solidFill>
          <a:schemeClr val="bg2">
            <a:lumMod val="25000"/>
          </a:schemeClr>
        </a:solidFill>
        <a:ln w="28575">
          <a:solidFill>
            <a:schemeClr val="tx1"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 anchor="ctr"/>
        <a:lstStyle/>
        <a:p>
          <a:r>
            <a:rPr lang="en-US" sz="1050" b="1" dirty="0">
              <a:solidFill>
                <a:srgbClr val="FFD93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Park at SSI to Honor Fallen FM Soldiers</a:t>
          </a:r>
        </a:p>
      </dgm:t>
    </dgm:pt>
    <dgm:pt modelId="{B5E64D7D-16E3-4874-811D-28A482655B21}" type="parTrans" cxnId="{7A18DB06-DCE3-4CF0-8BF6-8C602FD9AB41}">
      <dgm:prSet/>
      <dgm:spPr/>
      <dgm:t>
        <a:bodyPr/>
        <a:lstStyle/>
        <a:p>
          <a:endParaRPr lang="en-US"/>
        </a:p>
      </dgm:t>
    </dgm:pt>
    <dgm:pt modelId="{BE0C9502-5090-4460-A198-50B0B78F9319}" type="sibTrans" cxnId="{7A18DB06-DCE3-4CF0-8BF6-8C602FD9AB41}">
      <dgm:prSet/>
      <dgm:spPr/>
      <dgm:t>
        <a:bodyPr/>
        <a:lstStyle/>
        <a:p>
          <a:endParaRPr lang="en-US"/>
        </a:p>
      </dgm:t>
    </dgm:pt>
    <dgm:pt modelId="{9AC03CFB-B8D2-4594-89AE-5DDDACB61877}">
      <dgm:prSet phldrT="[Text]" custT="1"/>
      <dgm:spPr>
        <a:solidFill>
          <a:schemeClr val="bg2">
            <a:lumMod val="25000"/>
          </a:schemeClr>
        </a:solidFill>
        <a:ln w="28575">
          <a:solidFill>
            <a:schemeClr val="tx1"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 anchor="ctr"/>
        <a:lstStyle/>
        <a:p>
          <a:r>
            <a:rPr lang="en-US" sz="1050" b="1" dirty="0">
              <a:solidFill>
                <a:srgbClr val="FFD93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Soldier, NCO, Officer, &amp; CIV of the Year</a:t>
          </a:r>
        </a:p>
      </dgm:t>
    </dgm:pt>
    <dgm:pt modelId="{C589F96D-2122-4277-8815-8EB96A9DE429}" type="parTrans" cxnId="{10A3A9C9-92CA-4D8A-A540-265FF4BF3151}">
      <dgm:prSet/>
      <dgm:spPr/>
      <dgm:t>
        <a:bodyPr/>
        <a:lstStyle/>
        <a:p>
          <a:endParaRPr lang="en-US"/>
        </a:p>
      </dgm:t>
    </dgm:pt>
    <dgm:pt modelId="{213DE217-5348-41BB-8552-7006B96F3150}" type="sibTrans" cxnId="{10A3A9C9-92CA-4D8A-A540-265FF4BF3151}">
      <dgm:prSet/>
      <dgm:spPr/>
      <dgm:t>
        <a:bodyPr/>
        <a:lstStyle/>
        <a:p>
          <a:endParaRPr lang="en-US"/>
        </a:p>
      </dgm:t>
    </dgm:pt>
    <dgm:pt modelId="{F9963392-CF5D-4F86-B0E9-B2E4F48796C6}">
      <dgm:prSet custT="1"/>
      <dgm:spPr>
        <a:solidFill>
          <a:schemeClr val="bg2">
            <a:lumMod val="25000"/>
          </a:schemeClr>
        </a:solidFill>
        <a:ln w="28575">
          <a:solidFill>
            <a:schemeClr val="tx1"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 anchor="ctr"/>
        <a:lstStyle/>
        <a:p>
          <a:r>
            <a:rPr lang="en-US" sz="1050" b="1" dirty="0">
              <a:solidFill>
                <a:srgbClr val="FFD93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Unity of Effort w/ RAFINO &amp; RAFINCO</a:t>
          </a:r>
        </a:p>
      </dgm:t>
    </dgm:pt>
    <dgm:pt modelId="{AEF56652-628E-4212-A715-2F993C3B275C}" type="parTrans" cxnId="{AD9FF15E-47B2-4337-A22A-B72AB7EE6D46}">
      <dgm:prSet/>
      <dgm:spPr/>
      <dgm:t>
        <a:bodyPr/>
        <a:lstStyle/>
        <a:p>
          <a:endParaRPr lang="en-US"/>
        </a:p>
      </dgm:t>
    </dgm:pt>
    <dgm:pt modelId="{806FC77B-DC80-4576-9445-9E1387FADD4F}" type="sibTrans" cxnId="{AD9FF15E-47B2-4337-A22A-B72AB7EE6D46}">
      <dgm:prSet/>
      <dgm:spPr/>
      <dgm:t>
        <a:bodyPr/>
        <a:lstStyle/>
        <a:p>
          <a:endParaRPr lang="en-US"/>
        </a:p>
      </dgm:t>
    </dgm:pt>
    <dgm:pt modelId="{42FB621B-0E56-4E06-BDEC-3B1DFF5B2D9B}">
      <dgm:prSet custT="1"/>
      <dgm:spPr>
        <a:solidFill>
          <a:schemeClr val="bg2">
            <a:lumMod val="25000"/>
          </a:schemeClr>
        </a:solidFill>
        <a:ln w="28575">
          <a:solidFill>
            <a:schemeClr val="tx1"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 anchor="ctr"/>
        <a:lstStyle/>
        <a:p>
          <a:r>
            <a:rPr lang="en-US" sz="1050" b="1" dirty="0">
              <a:solidFill>
                <a:srgbClr val="FFD93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Quarterly Socials w/ Guest Speaker</a:t>
          </a:r>
        </a:p>
      </dgm:t>
    </dgm:pt>
    <dgm:pt modelId="{88BADE0C-B7E2-45BE-A715-089DA11DDEA0}" type="parTrans" cxnId="{5B880932-D097-4CC1-8D60-030116770B54}">
      <dgm:prSet/>
      <dgm:spPr/>
      <dgm:t>
        <a:bodyPr/>
        <a:lstStyle/>
        <a:p>
          <a:endParaRPr lang="en-US"/>
        </a:p>
      </dgm:t>
    </dgm:pt>
    <dgm:pt modelId="{A558B627-C6C5-402E-BEA5-15DDC80EC081}" type="sibTrans" cxnId="{5B880932-D097-4CC1-8D60-030116770B54}">
      <dgm:prSet/>
      <dgm:spPr/>
      <dgm:t>
        <a:bodyPr/>
        <a:lstStyle/>
        <a:p>
          <a:endParaRPr lang="en-US"/>
        </a:p>
      </dgm:t>
    </dgm:pt>
    <dgm:pt modelId="{C9A398D0-A525-4311-8697-3210CC888CD8}">
      <dgm:prSet custT="1"/>
      <dgm:spPr>
        <a:solidFill>
          <a:schemeClr val="bg2">
            <a:lumMod val="25000"/>
          </a:schemeClr>
        </a:solidFill>
        <a:ln w="28575">
          <a:solidFill>
            <a:schemeClr val="tx1"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 anchor="ctr"/>
        <a:lstStyle/>
        <a:p>
          <a:r>
            <a:rPr lang="en-US" sz="1050" b="1" dirty="0">
              <a:solidFill>
                <a:srgbClr val="FFD93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Publish Annual ‘Grey Book’</a:t>
          </a:r>
        </a:p>
      </dgm:t>
    </dgm:pt>
    <dgm:pt modelId="{7EFBD7D8-43BB-45DA-A1BD-6E42E8976129}" type="parTrans" cxnId="{AA356FF3-2C3A-4F55-960E-1B43CC191F4B}">
      <dgm:prSet/>
      <dgm:spPr/>
      <dgm:t>
        <a:bodyPr/>
        <a:lstStyle/>
        <a:p>
          <a:endParaRPr lang="en-US"/>
        </a:p>
      </dgm:t>
    </dgm:pt>
    <dgm:pt modelId="{501E4B95-D9E3-418F-BF8C-C2E20B0ED0A9}" type="sibTrans" cxnId="{AA356FF3-2C3A-4F55-960E-1B43CC191F4B}">
      <dgm:prSet/>
      <dgm:spPr/>
      <dgm:t>
        <a:bodyPr/>
        <a:lstStyle/>
        <a:p>
          <a:endParaRPr lang="en-US"/>
        </a:p>
      </dgm:t>
    </dgm:pt>
    <dgm:pt modelId="{1715DFE7-6D82-4384-8BE0-08F7DB02B37E}">
      <dgm:prSet custT="1"/>
      <dgm:spPr>
        <a:solidFill>
          <a:schemeClr val="bg2">
            <a:lumMod val="25000"/>
          </a:schemeClr>
        </a:solidFill>
        <a:ln w="28575">
          <a:solidFill>
            <a:schemeClr val="tx1"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 anchor="ctr"/>
        <a:lstStyle/>
        <a:p>
          <a:r>
            <a:rPr lang="en-US" sz="1050" b="1" dirty="0">
              <a:solidFill>
                <a:srgbClr val="FFD93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Membership Scrub &amp; Auto Renewal</a:t>
          </a:r>
        </a:p>
      </dgm:t>
    </dgm:pt>
    <dgm:pt modelId="{CBBEF031-3A5C-4D92-ACA6-D1295271F9FE}" type="parTrans" cxnId="{E871F8B8-82E5-4CD8-B7AD-6A9EEB883EBA}">
      <dgm:prSet/>
      <dgm:spPr/>
      <dgm:t>
        <a:bodyPr/>
        <a:lstStyle/>
        <a:p>
          <a:endParaRPr lang="en-US"/>
        </a:p>
      </dgm:t>
    </dgm:pt>
    <dgm:pt modelId="{A2E50BD2-E435-40E8-AD15-510B951BB8AD}" type="sibTrans" cxnId="{E871F8B8-82E5-4CD8-B7AD-6A9EEB883EBA}">
      <dgm:prSet/>
      <dgm:spPr/>
      <dgm:t>
        <a:bodyPr/>
        <a:lstStyle/>
        <a:p>
          <a:endParaRPr lang="en-US"/>
        </a:p>
      </dgm:t>
    </dgm:pt>
    <dgm:pt modelId="{220593A5-02F5-42A7-9473-158245B8479B}">
      <dgm:prSet custT="1"/>
      <dgm:spPr>
        <a:solidFill>
          <a:schemeClr val="bg2">
            <a:lumMod val="25000"/>
          </a:schemeClr>
        </a:solidFill>
        <a:ln w="28575">
          <a:solidFill>
            <a:schemeClr val="tx1"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 anchor="ctr"/>
        <a:lstStyle/>
        <a:p>
          <a:r>
            <a:rPr lang="en-US" sz="1050" b="1" dirty="0">
              <a:solidFill>
                <a:srgbClr val="FFD93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Focus Recruiting on E5-E6 and O1-O3</a:t>
          </a:r>
        </a:p>
      </dgm:t>
    </dgm:pt>
    <dgm:pt modelId="{01343CFE-747A-4951-AF70-B3FA6BE5AEAC}" type="parTrans" cxnId="{D8675192-A477-41E8-813F-4716780913FB}">
      <dgm:prSet/>
      <dgm:spPr/>
      <dgm:t>
        <a:bodyPr/>
        <a:lstStyle/>
        <a:p>
          <a:endParaRPr lang="en-US"/>
        </a:p>
      </dgm:t>
    </dgm:pt>
    <dgm:pt modelId="{50928177-9AD7-49FA-8ABC-85191DF4CAF7}" type="sibTrans" cxnId="{D8675192-A477-41E8-813F-4716780913FB}">
      <dgm:prSet/>
      <dgm:spPr/>
      <dgm:t>
        <a:bodyPr/>
        <a:lstStyle/>
        <a:p>
          <a:endParaRPr lang="en-US"/>
        </a:p>
      </dgm:t>
    </dgm:pt>
    <dgm:pt modelId="{14EA649D-C16C-4C0E-BE02-261DDF6F6982}">
      <dgm:prSet custT="1"/>
      <dgm:spPr>
        <a:solidFill>
          <a:schemeClr val="bg2">
            <a:lumMod val="25000"/>
          </a:schemeClr>
        </a:solidFill>
        <a:ln w="28575">
          <a:solidFill>
            <a:schemeClr val="tx1"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 anchor="ctr"/>
        <a:lstStyle/>
        <a:p>
          <a:r>
            <a:rPr lang="en-US" sz="1050" b="1" dirty="0">
              <a:solidFill>
                <a:srgbClr val="FFD93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Recruit Corporate Sponsors</a:t>
          </a:r>
        </a:p>
      </dgm:t>
    </dgm:pt>
    <dgm:pt modelId="{E4DFF18F-4D81-46C7-8B39-645458769719}" type="parTrans" cxnId="{20AFA425-C022-4208-9AA3-22BDA29D0B76}">
      <dgm:prSet/>
      <dgm:spPr/>
      <dgm:t>
        <a:bodyPr/>
        <a:lstStyle/>
        <a:p>
          <a:endParaRPr lang="en-US"/>
        </a:p>
      </dgm:t>
    </dgm:pt>
    <dgm:pt modelId="{2D17D2C3-2DB7-4CE7-98F0-9DB0F8890764}" type="sibTrans" cxnId="{20AFA425-C022-4208-9AA3-22BDA29D0B76}">
      <dgm:prSet/>
      <dgm:spPr/>
      <dgm:t>
        <a:bodyPr/>
        <a:lstStyle/>
        <a:p>
          <a:endParaRPr lang="en-US"/>
        </a:p>
      </dgm:t>
    </dgm:pt>
    <dgm:pt modelId="{C95AEFFE-8010-42C0-8463-90331C946212}">
      <dgm:prSet custT="1"/>
      <dgm:spPr>
        <a:solidFill>
          <a:schemeClr val="bg2">
            <a:lumMod val="25000"/>
          </a:schemeClr>
        </a:solidFill>
        <a:ln w="28575">
          <a:solidFill>
            <a:schemeClr val="tx1"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 anchor="ctr"/>
        <a:lstStyle/>
        <a:p>
          <a:r>
            <a:rPr lang="en-US" sz="1050" b="1" dirty="0">
              <a:solidFill>
                <a:srgbClr val="FFD93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Update Name, Bi-Laws, &amp; Seal</a:t>
          </a:r>
        </a:p>
      </dgm:t>
    </dgm:pt>
    <dgm:pt modelId="{3B764A92-8621-4EB9-9E17-2B93FC547D2C}" type="parTrans" cxnId="{40584C7C-2E0D-40FB-8798-4322BB178D91}">
      <dgm:prSet/>
      <dgm:spPr/>
      <dgm:t>
        <a:bodyPr/>
        <a:lstStyle/>
        <a:p>
          <a:endParaRPr lang="en-US"/>
        </a:p>
      </dgm:t>
    </dgm:pt>
    <dgm:pt modelId="{FF919031-184A-4D50-B46D-7E6AD9A3743E}" type="sibTrans" cxnId="{40584C7C-2E0D-40FB-8798-4322BB178D91}">
      <dgm:prSet/>
      <dgm:spPr/>
      <dgm:t>
        <a:bodyPr/>
        <a:lstStyle/>
        <a:p>
          <a:endParaRPr lang="en-US"/>
        </a:p>
      </dgm:t>
    </dgm:pt>
    <dgm:pt modelId="{2A43DDB6-F6CC-4CE2-A2F7-DB494454106D}">
      <dgm:prSet custT="1"/>
      <dgm:spPr>
        <a:solidFill>
          <a:schemeClr val="bg2">
            <a:lumMod val="25000"/>
          </a:schemeClr>
        </a:solidFill>
        <a:ln w="28575">
          <a:solidFill>
            <a:schemeClr val="tx1"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 anchor="ctr"/>
        <a:lstStyle/>
        <a:p>
          <a:r>
            <a:rPr lang="en-US" sz="1050" b="1" dirty="0">
              <a:solidFill>
                <a:srgbClr val="FFD93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Personal Letter to Expired Members</a:t>
          </a:r>
        </a:p>
      </dgm:t>
    </dgm:pt>
    <dgm:pt modelId="{D5A236F8-5EA3-4187-9D20-2358FADDAB18}" type="parTrans" cxnId="{64B30AF4-442A-43CB-84BC-D433F6C12C7D}">
      <dgm:prSet/>
      <dgm:spPr/>
      <dgm:t>
        <a:bodyPr/>
        <a:lstStyle/>
        <a:p>
          <a:endParaRPr lang="en-US"/>
        </a:p>
      </dgm:t>
    </dgm:pt>
    <dgm:pt modelId="{A795F2E5-5FF3-41D4-B3F1-E57EA764B1E5}" type="sibTrans" cxnId="{64B30AF4-442A-43CB-84BC-D433F6C12C7D}">
      <dgm:prSet/>
      <dgm:spPr/>
      <dgm:t>
        <a:bodyPr/>
        <a:lstStyle/>
        <a:p>
          <a:endParaRPr lang="en-US"/>
        </a:p>
      </dgm:t>
    </dgm:pt>
    <dgm:pt modelId="{03261F01-D917-4F1E-8FC8-94D87A658BD3}">
      <dgm:prSet phldrT="[Text]" custT="1"/>
      <dgm:spPr>
        <a:solidFill>
          <a:schemeClr val="bg2">
            <a:lumMod val="25000"/>
          </a:schemeClr>
        </a:solidFill>
        <a:ln w="28575">
          <a:solidFill>
            <a:schemeClr val="tx1"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 anchor="ctr"/>
        <a:lstStyle/>
        <a:p>
          <a:r>
            <a:rPr lang="en-US" sz="1050" b="1" dirty="0">
              <a:solidFill>
                <a:srgbClr val="FFD93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Commission Regimental Print</a:t>
          </a:r>
        </a:p>
      </dgm:t>
    </dgm:pt>
    <dgm:pt modelId="{CDB90524-B0BE-44F4-9715-6FF54B120B95}" type="parTrans" cxnId="{78F5FF1E-2E0D-4517-ABAE-EE87B5482695}">
      <dgm:prSet/>
      <dgm:spPr/>
      <dgm:t>
        <a:bodyPr/>
        <a:lstStyle/>
        <a:p>
          <a:endParaRPr lang="en-US"/>
        </a:p>
      </dgm:t>
    </dgm:pt>
    <dgm:pt modelId="{6277E603-62A1-4784-99DF-5C0BBB9BCBD6}" type="sibTrans" cxnId="{78F5FF1E-2E0D-4517-ABAE-EE87B5482695}">
      <dgm:prSet/>
      <dgm:spPr/>
      <dgm:t>
        <a:bodyPr/>
        <a:lstStyle/>
        <a:p>
          <a:endParaRPr lang="en-US"/>
        </a:p>
      </dgm:t>
    </dgm:pt>
    <dgm:pt modelId="{9650C34F-9E32-4FF3-823F-0D3EECF98467}">
      <dgm:prSet phldrT="[Text]" custT="1"/>
      <dgm:spPr>
        <a:solidFill>
          <a:schemeClr val="bg2">
            <a:lumMod val="25000"/>
          </a:schemeClr>
        </a:solidFill>
        <a:ln w="28575">
          <a:solidFill>
            <a:schemeClr val="tx1"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 anchor="ctr"/>
        <a:lstStyle/>
        <a:p>
          <a:r>
            <a:rPr lang="en-US" sz="1050" b="1" dirty="0">
              <a:solidFill>
                <a:srgbClr val="FFD93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Facilitate Mentorship Opportunities</a:t>
          </a:r>
        </a:p>
      </dgm:t>
    </dgm:pt>
    <dgm:pt modelId="{B01B337E-C92B-4EFF-A4DD-65FF08FFBC97}" type="parTrans" cxnId="{0E3FFC29-7A55-4CF1-AEE5-024585ED9D2B}">
      <dgm:prSet/>
      <dgm:spPr/>
      <dgm:t>
        <a:bodyPr/>
        <a:lstStyle/>
        <a:p>
          <a:endParaRPr lang="en-US"/>
        </a:p>
      </dgm:t>
    </dgm:pt>
    <dgm:pt modelId="{02D334C3-289B-404E-9B90-CC7B781F0056}" type="sibTrans" cxnId="{0E3FFC29-7A55-4CF1-AEE5-024585ED9D2B}">
      <dgm:prSet/>
      <dgm:spPr/>
      <dgm:t>
        <a:bodyPr/>
        <a:lstStyle/>
        <a:p>
          <a:endParaRPr lang="en-US"/>
        </a:p>
      </dgm:t>
    </dgm:pt>
    <dgm:pt modelId="{AEE43B9D-4E34-4EE1-93EB-68EB8CAC476F}" type="pres">
      <dgm:prSet presAssocID="{E0F75AE3-34C1-488F-B3E1-B1ECA2D718A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D7EE6DB-C506-49D3-AA77-DAB253E9F354}" type="pres">
      <dgm:prSet presAssocID="{E8675F36-E6D3-431A-8221-FD3D187FE873}" presName="linNode" presStyleCnt="0"/>
      <dgm:spPr/>
    </dgm:pt>
    <dgm:pt modelId="{6870E753-08E0-4634-BB24-650F11BE0393}" type="pres">
      <dgm:prSet presAssocID="{E8675F36-E6D3-431A-8221-FD3D187FE873}" presName="parentShp" presStyleLbl="node1" presStyleIdx="0" presStyleCnt="4" custScaleX="72396" custScaleY="86012" custLinFactY="100000" custLinFactNeighborX="-1198" custLinFactNeighborY="120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60D24-DD33-44F3-B97D-DC7EB1B0ED0E}" type="pres">
      <dgm:prSet presAssocID="{E8675F36-E6D3-431A-8221-FD3D187FE873}" presName="childShp" presStyleLbl="bgAccFollowNode1" presStyleIdx="0" presStyleCnt="4" custScaleX="99538" custLinFactY="100000" custLinFactNeighborX="2159" custLinFactNeighborY="120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9D622-0BEE-4430-BDDA-BC66E3C9039D}" type="pres">
      <dgm:prSet presAssocID="{CD8704DE-9D6C-4BC9-B4F5-3063ED7BE1E6}" presName="spacing" presStyleCnt="0"/>
      <dgm:spPr/>
    </dgm:pt>
    <dgm:pt modelId="{DA424FD2-A0EF-457A-9493-2F352F903F45}" type="pres">
      <dgm:prSet presAssocID="{83E6E4DB-CB05-46EF-B571-E7A8481ED566}" presName="linNode" presStyleCnt="0"/>
      <dgm:spPr/>
    </dgm:pt>
    <dgm:pt modelId="{1A501C7B-4A11-468B-982A-014D9AE45944}" type="pres">
      <dgm:prSet presAssocID="{83E6E4DB-CB05-46EF-B571-E7A8481ED566}" presName="parentShp" presStyleLbl="node1" presStyleIdx="1" presStyleCnt="4" custScaleX="72396" custScaleY="86012" custLinFactY="100000" custLinFactNeighborX="-1447" custLinFactNeighborY="118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6240F-87D4-4DBE-BB9D-DCA08122A72F}" type="pres">
      <dgm:prSet presAssocID="{83E6E4DB-CB05-46EF-B571-E7A8481ED566}" presName="childShp" presStyleLbl="bgAccFollowNode1" presStyleIdx="1" presStyleCnt="4" custScaleX="99538" custLinFactY="100000" custLinFactNeighborX="912" custLinFactNeighborY="120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24C97-CB5F-4AED-922B-9332CA3B0EF3}" type="pres">
      <dgm:prSet presAssocID="{50B2EE9E-C6A3-4B08-974C-E75E53948F8E}" presName="spacing" presStyleCnt="0"/>
      <dgm:spPr/>
    </dgm:pt>
    <dgm:pt modelId="{8CDA521C-2218-470D-B0E5-195280B4707E}" type="pres">
      <dgm:prSet presAssocID="{4B174026-0192-4376-8D80-4E257B3CD09B}" presName="linNode" presStyleCnt="0"/>
      <dgm:spPr/>
    </dgm:pt>
    <dgm:pt modelId="{F1B88436-3D15-4404-B686-B58DAD2AB991}" type="pres">
      <dgm:prSet presAssocID="{4B174026-0192-4376-8D80-4E257B3CD09B}" presName="parentShp" presStyleLbl="node1" presStyleIdx="2" presStyleCnt="4" custScaleX="72396" custScaleY="86012" custLinFactY="-11047" custLinFactNeighborX="-93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B6881-5278-46C0-A62E-7375D8BED3A0}" type="pres">
      <dgm:prSet presAssocID="{4B174026-0192-4376-8D80-4E257B3CD09B}" presName="childShp" presStyleLbl="bgAccFollowNode1" presStyleIdx="2" presStyleCnt="4" custScaleX="99538" custLinFactY="-9915" custLinFactNeighborX="274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759F3-41FC-4E47-B648-AADF1041B24C}" type="pres">
      <dgm:prSet presAssocID="{D533F713-1D99-4E23-9805-8EA133383B87}" presName="spacing" presStyleCnt="0"/>
      <dgm:spPr/>
    </dgm:pt>
    <dgm:pt modelId="{F8C8DE80-9019-4DE7-99C4-4FB9D86ED20F}" type="pres">
      <dgm:prSet presAssocID="{BACCF3A3-12D6-4BF9-9BC0-EB2A2A96B223}" presName="linNode" presStyleCnt="0"/>
      <dgm:spPr/>
    </dgm:pt>
    <dgm:pt modelId="{85E9E742-5950-471D-AF4B-541F13B41D1A}" type="pres">
      <dgm:prSet presAssocID="{BACCF3A3-12D6-4BF9-9BC0-EB2A2A96B223}" presName="parentShp" presStyleLbl="node1" presStyleIdx="3" presStyleCnt="4" custScaleX="72396" custScaleY="86012" custLinFactY="-132143" custLinFactNeighborX="-883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F214A-5F42-49DF-BD15-80B7065F2621}" type="pres">
      <dgm:prSet presAssocID="{BACCF3A3-12D6-4BF9-9BC0-EB2A2A96B223}" presName="childShp" presStyleLbl="bgAccFollowNode1" presStyleIdx="3" presStyleCnt="4" custScaleX="99538" custLinFactY="-130126" custLinFactNeighborX="2587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F5FF1E-2E0D-4517-ABAE-EE87B5482695}" srcId="{E8675F36-E6D3-431A-8221-FD3D187FE873}" destId="{03261F01-D917-4F1E-8FC8-94D87A658BD3}" srcOrd="1" destOrd="0" parTransId="{CDB90524-B0BE-44F4-9715-6FF54B120B95}" sibTransId="{6277E603-62A1-4784-99DF-5C0BBB9BCBD6}"/>
    <dgm:cxn modelId="{5FEC599E-75DF-4850-BB59-9D670BF4A6D7}" srcId="{E0F75AE3-34C1-488F-B3E1-B1ECA2D718AB}" destId="{4B174026-0192-4376-8D80-4E257B3CD09B}" srcOrd="2" destOrd="0" parTransId="{72871B1D-BA03-4177-A459-CC7BCDBA54E3}" sibTransId="{D533F713-1D99-4E23-9805-8EA133383B87}"/>
    <dgm:cxn modelId="{E121C272-E2F6-443C-BA4B-18D3143D0042}" type="presOf" srcId="{42FB621B-0E56-4E06-BDEC-3B1DFF5B2D9B}" destId="{ED3B6881-5278-46C0-A62E-7375D8BED3A0}" srcOrd="0" destOrd="2" presId="urn:microsoft.com/office/officeart/2005/8/layout/vList6"/>
    <dgm:cxn modelId="{D8BACBC9-6887-42B8-A057-EBAA9EAE1DC1}" type="presOf" srcId="{BACCF3A3-12D6-4BF9-9BC0-EB2A2A96B223}" destId="{85E9E742-5950-471D-AF4B-541F13B41D1A}" srcOrd="0" destOrd="0" presId="urn:microsoft.com/office/officeart/2005/8/layout/vList6"/>
    <dgm:cxn modelId="{AD9FF15E-47B2-4337-A22A-B72AB7EE6D46}" srcId="{4B174026-0192-4376-8D80-4E257B3CD09B}" destId="{F9963392-CF5D-4F86-B0E9-B2E4F48796C6}" srcOrd="0" destOrd="0" parTransId="{AEF56652-628E-4212-A715-2F993C3B275C}" sibTransId="{806FC77B-DC80-4576-9445-9E1387FADD4F}"/>
    <dgm:cxn modelId="{3B54E1CA-8BFA-4E56-8CC3-F2A6406A22DD}" type="presOf" srcId="{CF0C43D2-A107-49BF-A350-4214A9A96BCD}" destId="{51B60D24-DD33-44F3-B97D-DC7EB1B0ED0E}" srcOrd="0" destOrd="0" presId="urn:microsoft.com/office/officeart/2005/8/layout/vList6"/>
    <dgm:cxn modelId="{A194F07F-6004-4D92-95C1-CEE4EBF9DCB2}" type="presOf" srcId="{9650C34F-9E32-4FF3-823F-0D3EECF98467}" destId="{2106240F-87D4-4DBE-BB9D-DCA08122A72F}" srcOrd="0" destOrd="1" presId="urn:microsoft.com/office/officeart/2005/8/layout/vList6"/>
    <dgm:cxn modelId="{5B880932-D097-4CC1-8D60-030116770B54}" srcId="{4B174026-0192-4376-8D80-4E257B3CD09B}" destId="{42FB621B-0E56-4E06-BDEC-3B1DFF5B2D9B}" srcOrd="2" destOrd="0" parTransId="{88BADE0C-B7E2-45BE-A715-089DA11DDEA0}" sibTransId="{A558B627-C6C5-402E-BEA5-15DDC80EC081}"/>
    <dgm:cxn modelId="{10A3A9C9-92CA-4D8A-A540-265FF4BF3151}" srcId="{E8675F36-E6D3-431A-8221-FD3D187FE873}" destId="{9AC03CFB-B8D2-4594-89AE-5DDDACB61877}" srcOrd="3" destOrd="0" parTransId="{C589F96D-2122-4277-8815-8EB96A9DE429}" sibTransId="{213DE217-5348-41BB-8552-7006B96F3150}"/>
    <dgm:cxn modelId="{86C72C01-51A1-46D8-A1C5-BE4DAB8746B3}" type="presOf" srcId="{2A43DDB6-F6CC-4CE2-A2F7-DB494454106D}" destId="{ED3B6881-5278-46C0-A62E-7375D8BED3A0}" srcOrd="0" destOrd="1" presId="urn:microsoft.com/office/officeart/2005/8/layout/vList6"/>
    <dgm:cxn modelId="{E871F8B8-82E5-4CD8-B7AD-6A9EEB883EBA}" srcId="{BACCF3A3-12D6-4BF9-9BC0-EB2A2A96B223}" destId="{1715DFE7-6D82-4384-8BE0-08F7DB02B37E}" srcOrd="0" destOrd="0" parTransId="{CBBEF031-3A5C-4D92-ACA6-D1295271F9FE}" sibTransId="{A2E50BD2-E435-40E8-AD15-510B951BB8AD}"/>
    <dgm:cxn modelId="{9C54E727-66E5-43D7-8C17-FA614CAA1F95}" srcId="{83E6E4DB-CB05-46EF-B571-E7A8481ED566}" destId="{46ECDF4E-32DE-494A-8841-A77F4244ECB1}" srcOrd="0" destOrd="0" parTransId="{1F1C2F0F-B4A9-48F3-9875-06CB627AC7AE}" sibTransId="{5A5A3397-5AD0-4BF1-BCDB-D333CBCDCCBF}"/>
    <dgm:cxn modelId="{4ABF5F3D-AEC5-4A90-B497-EE7F12C47BE4}" type="presOf" srcId="{9AC03CFB-B8D2-4594-89AE-5DDDACB61877}" destId="{51B60D24-DD33-44F3-B97D-DC7EB1B0ED0E}" srcOrd="0" destOrd="3" presId="urn:microsoft.com/office/officeart/2005/8/layout/vList6"/>
    <dgm:cxn modelId="{DE60F101-ACCB-4615-930F-52B14BBF2E5D}" type="presOf" srcId="{4B174026-0192-4376-8D80-4E257B3CD09B}" destId="{F1B88436-3D15-4404-B686-B58DAD2AB991}" srcOrd="0" destOrd="0" presId="urn:microsoft.com/office/officeart/2005/8/layout/vList6"/>
    <dgm:cxn modelId="{30B0DB47-EB9A-4B34-8117-91AD83C1CF54}" type="presOf" srcId="{84AD01D6-F07D-4BCF-A086-3A8EE3DEDFCC}" destId="{2106240F-87D4-4DBE-BB9D-DCA08122A72F}" srcOrd="0" destOrd="2" presId="urn:microsoft.com/office/officeart/2005/8/layout/vList6"/>
    <dgm:cxn modelId="{841CAD60-B959-4D9E-A174-B33A0DC060DB}" type="presOf" srcId="{E0F75AE3-34C1-488F-B3E1-B1ECA2D718AB}" destId="{AEE43B9D-4E34-4EE1-93EB-68EB8CAC476F}" srcOrd="0" destOrd="0" presId="urn:microsoft.com/office/officeart/2005/8/layout/vList6"/>
    <dgm:cxn modelId="{7ED71510-1F04-4CD0-87A9-C8687A7FF699}" srcId="{E0F75AE3-34C1-488F-B3E1-B1ECA2D718AB}" destId="{83E6E4DB-CB05-46EF-B571-E7A8481ED566}" srcOrd="1" destOrd="0" parTransId="{8865F01F-31BA-4B9B-8DA9-2EA735D14DB9}" sibTransId="{50B2EE9E-C6A3-4B08-974C-E75E53948F8E}"/>
    <dgm:cxn modelId="{01BB1955-C671-46B1-B369-E9A550C5EF80}" type="presOf" srcId="{14EA649D-C16C-4C0E-BE02-261DDF6F6982}" destId="{A42F214A-5F42-49DF-BD15-80B7065F2621}" srcOrd="0" destOrd="3" presId="urn:microsoft.com/office/officeart/2005/8/layout/vList6"/>
    <dgm:cxn modelId="{7D2F4C7D-0A64-4E51-9F81-208EE6AAE53B}" srcId="{E0F75AE3-34C1-488F-B3E1-B1ECA2D718AB}" destId="{BACCF3A3-12D6-4BF9-9BC0-EB2A2A96B223}" srcOrd="3" destOrd="0" parTransId="{B58A9AAD-35D4-40B2-960F-5E5040D2EB05}" sibTransId="{42207460-4941-41F7-B9D6-5CBED724668E}"/>
    <dgm:cxn modelId="{E738A31C-7A26-4F0F-8A80-2378CE3D525D}" srcId="{83E6E4DB-CB05-46EF-B571-E7A8481ED566}" destId="{84AD01D6-F07D-4BCF-A086-3A8EE3DEDFCC}" srcOrd="2" destOrd="0" parTransId="{DB6F3520-6F28-4BBA-B894-E96554AD9BF1}" sibTransId="{3F27FC0D-11F7-4E9F-92A4-C086CC508253}"/>
    <dgm:cxn modelId="{0E3FFC29-7A55-4CF1-AEE5-024585ED9D2B}" srcId="{83E6E4DB-CB05-46EF-B571-E7A8481ED566}" destId="{9650C34F-9E32-4FF3-823F-0D3EECF98467}" srcOrd="1" destOrd="0" parTransId="{B01B337E-C92B-4EFF-A4DD-65FF08FFBC97}" sibTransId="{02D334C3-289B-404E-9B90-CC7B781F0056}"/>
    <dgm:cxn modelId="{1CFC89EF-49DE-4A65-AF41-98B202826C94}" type="presOf" srcId="{C9A398D0-A525-4311-8697-3210CC888CD8}" destId="{ED3B6881-5278-46C0-A62E-7375D8BED3A0}" srcOrd="0" destOrd="3" presId="urn:microsoft.com/office/officeart/2005/8/layout/vList6"/>
    <dgm:cxn modelId="{44A38BB9-B716-4683-91EE-D220FC7C0A5A}" srcId="{E0F75AE3-34C1-488F-B3E1-B1ECA2D718AB}" destId="{E8675F36-E6D3-431A-8221-FD3D187FE873}" srcOrd="0" destOrd="0" parTransId="{04794529-8EA7-4369-B8ED-6860010B3D5F}" sibTransId="{CD8704DE-9D6C-4BC9-B4F5-3063ED7BE1E6}"/>
    <dgm:cxn modelId="{37719F3A-7441-48FB-8C25-C93EDFE79262}" type="presOf" srcId="{46ECDF4E-32DE-494A-8841-A77F4244ECB1}" destId="{2106240F-87D4-4DBE-BB9D-DCA08122A72F}" srcOrd="0" destOrd="0" presId="urn:microsoft.com/office/officeart/2005/8/layout/vList6"/>
    <dgm:cxn modelId="{550F7C66-03A9-4A37-8F38-3BEE5C1A1DA2}" type="presOf" srcId="{83E6E4DB-CB05-46EF-B571-E7A8481ED566}" destId="{1A501C7B-4A11-468B-982A-014D9AE45944}" srcOrd="0" destOrd="0" presId="urn:microsoft.com/office/officeart/2005/8/layout/vList6"/>
    <dgm:cxn modelId="{E21C5EA6-BF2C-48A6-A5CE-DC6C901DFA55}" srcId="{E8675F36-E6D3-431A-8221-FD3D187FE873}" destId="{CF0C43D2-A107-49BF-A350-4214A9A96BCD}" srcOrd="0" destOrd="0" parTransId="{CFBC1F1A-5CF9-4D7D-890C-D00C2DB0A1AE}" sibTransId="{EB38946B-0500-4916-8F65-67F814198235}"/>
    <dgm:cxn modelId="{76D93737-136C-4075-94CB-506A1A910A94}" type="presOf" srcId="{F9963392-CF5D-4F86-B0E9-B2E4F48796C6}" destId="{ED3B6881-5278-46C0-A62E-7375D8BED3A0}" srcOrd="0" destOrd="0" presId="urn:microsoft.com/office/officeart/2005/8/layout/vList6"/>
    <dgm:cxn modelId="{40584C7C-2E0D-40FB-8798-4322BB178D91}" srcId="{BACCF3A3-12D6-4BF9-9BC0-EB2A2A96B223}" destId="{C95AEFFE-8010-42C0-8463-90331C946212}" srcOrd="1" destOrd="0" parTransId="{3B764A92-8621-4EB9-9E17-2B93FC547D2C}" sibTransId="{FF919031-184A-4D50-B46D-7E6AD9A3743E}"/>
    <dgm:cxn modelId="{000C8D96-6162-4786-AE55-8EE82D932EE1}" type="presOf" srcId="{220593A5-02F5-42A7-9473-158245B8479B}" destId="{A42F214A-5F42-49DF-BD15-80B7065F2621}" srcOrd="0" destOrd="2" presId="urn:microsoft.com/office/officeart/2005/8/layout/vList6"/>
    <dgm:cxn modelId="{D8675192-A477-41E8-813F-4716780913FB}" srcId="{BACCF3A3-12D6-4BF9-9BC0-EB2A2A96B223}" destId="{220593A5-02F5-42A7-9473-158245B8479B}" srcOrd="2" destOrd="0" parTransId="{01343CFE-747A-4951-AF70-B3FA6BE5AEAC}" sibTransId="{50928177-9AD7-49FA-8ABC-85191DF4CAF7}"/>
    <dgm:cxn modelId="{64B30AF4-442A-43CB-84BC-D433F6C12C7D}" srcId="{4B174026-0192-4376-8D80-4E257B3CD09B}" destId="{2A43DDB6-F6CC-4CE2-A2F7-DB494454106D}" srcOrd="1" destOrd="0" parTransId="{D5A236F8-5EA3-4187-9D20-2358FADDAB18}" sibTransId="{A795F2E5-5FF3-41D4-B3F1-E57EA764B1E5}"/>
    <dgm:cxn modelId="{9CD14B66-3207-4E5E-895A-AC4D1026F122}" srcId="{83E6E4DB-CB05-46EF-B571-E7A8481ED566}" destId="{AAE8242F-554E-44A0-98E9-131A8E1A7360}" srcOrd="3" destOrd="0" parTransId="{C158B47C-DCD9-4275-B2C9-390A22F666DA}" sibTransId="{CB98BC60-F7C3-467D-99FB-659005D07A38}"/>
    <dgm:cxn modelId="{92D69A85-3896-4CA7-93A5-9202B2DC2817}" type="presOf" srcId="{1715DFE7-6D82-4384-8BE0-08F7DB02B37E}" destId="{A42F214A-5F42-49DF-BD15-80B7065F2621}" srcOrd="0" destOrd="0" presId="urn:microsoft.com/office/officeart/2005/8/layout/vList6"/>
    <dgm:cxn modelId="{3C9B6003-388E-4BA1-A291-B57BDC0362A4}" type="presOf" srcId="{E8675F36-E6D3-431A-8221-FD3D187FE873}" destId="{6870E753-08E0-4634-BB24-650F11BE0393}" srcOrd="0" destOrd="0" presId="urn:microsoft.com/office/officeart/2005/8/layout/vList6"/>
    <dgm:cxn modelId="{7A18DB06-DCE3-4CF0-8BF6-8C602FD9AB41}" srcId="{E8675F36-E6D3-431A-8221-FD3D187FE873}" destId="{8B3ACDD5-6B32-4D3C-B72F-F948397EC403}" srcOrd="2" destOrd="0" parTransId="{B5E64D7D-16E3-4874-811D-28A482655B21}" sibTransId="{BE0C9502-5090-4460-A198-50B0B78F9319}"/>
    <dgm:cxn modelId="{AA356FF3-2C3A-4F55-960E-1B43CC191F4B}" srcId="{4B174026-0192-4376-8D80-4E257B3CD09B}" destId="{C9A398D0-A525-4311-8697-3210CC888CD8}" srcOrd="3" destOrd="0" parTransId="{7EFBD7D8-43BB-45DA-A1BD-6E42E8976129}" sibTransId="{501E4B95-D9E3-418F-BF8C-C2E20B0ED0A9}"/>
    <dgm:cxn modelId="{34C89AA9-F855-4116-8D6A-F2241DF47FE7}" type="presOf" srcId="{03261F01-D917-4F1E-8FC8-94D87A658BD3}" destId="{51B60D24-DD33-44F3-B97D-DC7EB1B0ED0E}" srcOrd="0" destOrd="1" presId="urn:microsoft.com/office/officeart/2005/8/layout/vList6"/>
    <dgm:cxn modelId="{20AFA425-C022-4208-9AA3-22BDA29D0B76}" srcId="{BACCF3A3-12D6-4BF9-9BC0-EB2A2A96B223}" destId="{14EA649D-C16C-4C0E-BE02-261DDF6F6982}" srcOrd="3" destOrd="0" parTransId="{E4DFF18F-4D81-46C7-8B39-645458769719}" sibTransId="{2D17D2C3-2DB7-4CE7-98F0-9DB0F8890764}"/>
    <dgm:cxn modelId="{7630AC59-ECCF-485B-98D7-F6957DF66B5A}" type="presOf" srcId="{8B3ACDD5-6B32-4D3C-B72F-F948397EC403}" destId="{51B60D24-DD33-44F3-B97D-DC7EB1B0ED0E}" srcOrd="0" destOrd="2" presId="urn:microsoft.com/office/officeart/2005/8/layout/vList6"/>
    <dgm:cxn modelId="{2E215F23-8C12-4C20-BDE6-E0216EFA5433}" type="presOf" srcId="{C95AEFFE-8010-42C0-8463-90331C946212}" destId="{A42F214A-5F42-49DF-BD15-80B7065F2621}" srcOrd="0" destOrd="1" presId="urn:microsoft.com/office/officeart/2005/8/layout/vList6"/>
    <dgm:cxn modelId="{0CA2999F-6DC3-4FDE-B2BD-38907DB3FD19}" type="presOf" srcId="{AAE8242F-554E-44A0-98E9-131A8E1A7360}" destId="{2106240F-87D4-4DBE-BB9D-DCA08122A72F}" srcOrd="0" destOrd="3" presId="urn:microsoft.com/office/officeart/2005/8/layout/vList6"/>
    <dgm:cxn modelId="{F28F50F3-281C-4B2C-8C40-B42F0BD9E1A7}" type="presParOf" srcId="{AEE43B9D-4E34-4EE1-93EB-68EB8CAC476F}" destId="{7D7EE6DB-C506-49D3-AA77-DAB253E9F354}" srcOrd="0" destOrd="0" presId="urn:microsoft.com/office/officeart/2005/8/layout/vList6"/>
    <dgm:cxn modelId="{C9CFB8B7-5AB0-48C9-AF8F-636A0655D16C}" type="presParOf" srcId="{7D7EE6DB-C506-49D3-AA77-DAB253E9F354}" destId="{6870E753-08E0-4634-BB24-650F11BE0393}" srcOrd="0" destOrd="0" presId="urn:microsoft.com/office/officeart/2005/8/layout/vList6"/>
    <dgm:cxn modelId="{49F215C6-2543-4E70-B361-9C134E2949BA}" type="presParOf" srcId="{7D7EE6DB-C506-49D3-AA77-DAB253E9F354}" destId="{51B60D24-DD33-44F3-B97D-DC7EB1B0ED0E}" srcOrd="1" destOrd="0" presId="urn:microsoft.com/office/officeart/2005/8/layout/vList6"/>
    <dgm:cxn modelId="{797E107A-0760-4F5B-B184-CB8A66E60570}" type="presParOf" srcId="{AEE43B9D-4E34-4EE1-93EB-68EB8CAC476F}" destId="{26B9D622-0BEE-4430-BDDA-BC66E3C9039D}" srcOrd="1" destOrd="0" presId="urn:microsoft.com/office/officeart/2005/8/layout/vList6"/>
    <dgm:cxn modelId="{497AFC3C-2FE0-46C6-ABC8-EDCBC3225D7C}" type="presParOf" srcId="{AEE43B9D-4E34-4EE1-93EB-68EB8CAC476F}" destId="{DA424FD2-A0EF-457A-9493-2F352F903F45}" srcOrd="2" destOrd="0" presId="urn:microsoft.com/office/officeart/2005/8/layout/vList6"/>
    <dgm:cxn modelId="{8A6344A2-7048-4BCC-9025-72B9F5633F76}" type="presParOf" srcId="{DA424FD2-A0EF-457A-9493-2F352F903F45}" destId="{1A501C7B-4A11-468B-982A-014D9AE45944}" srcOrd="0" destOrd="0" presId="urn:microsoft.com/office/officeart/2005/8/layout/vList6"/>
    <dgm:cxn modelId="{AA472279-8910-4C93-ACB3-054E8A7107AE}" type="presParOf" srcId="{DA424FD2-A0EF-457A-9493-2F352F903F45}" destId="{2106240F-87D4-4DBE-BB9D-DCA08122A72F}" srcOrd="1" destOrd="0" presId="urn:microsoft.com/office/officeart/2005/8/layout/vList6"/>
    <dgm:cxn modelId="{75DE748E-0E73-450E-B6AF-F5352E812F0E}" type="presParOf" srcId="{AEE43B9D-4E34-4EE1-93EB-68EB8CAC476F}" destId="{21024C97-CB5F-4AED-922B-9332CA3B0EF3}" srcOrd="3" destOrd="0" presId="urn:microsoft.com/office/officeart/2005/8/layout/vList6"/>
    <dgm:cxn modelId="{A27832AD-009E-442F-9CF7-DD66A596E24E}" type="presParOf" srcId="{AEE43B9D-4E34-4EE1-93EB-68EB8CAC476F}" destId="{8CDA521C-2218-470D-B0E5-195280B4707E}" srcOrd="4" destOrd="0" presId="urn:microsoft.com/office/officeart/2005/8/layout/vList6"/>
    <dgm:cxn modelId="{023009D5-A984-40CF-AA32-241DD455578C}" type="presParOf" srcId="{8CDA521C-2218-470D-B0E5-195280B4707E}" destId="{F1B88436-3D15-4404-B686-B58DAD2AB991}" srcOrd="0" destOrd="0" presId="urn:microsoft.com/office/officeart/2005/8/layout/vList6"/>
    <dgm:cxn modelId="{C1B881E6-AE53-419A-A026-5031422DF2E5}" type="presParOf" srcId="{8CDA521C-2218-470D-B0E5-195280B4707E}" destId="{ED3B6881-5278-46C0-A62E-7375D8BED3A0}" srcOrd="1" destOrd="0" presId="urn:microsoft.com/office/officeart/2005/8/layout/vList6"/>
    <dgm:cxn modelId="{414E6583-146B-4EB0-B883-08C183F4D480}" type="presParOf" srcId="{AEE43B9D-4E34-4EE1-93EB-68EB8CAC476F}" destId="{3D6759F3-41FC-4E47-B648-AADF1041B24C}" srcOrd="5" destOrd="0" presId="urn:microsoft.com/office/officeart/2005/8/layout/vList6"/>
    <dgm:cxn modelId="{F05E69FA-9247-4413-8BD1-CD7ABEF29166}" type="presParOf" srcId="{AEE43B9D-4E34-4EE1-93EB-68EB8CAC476F}" destId="{F8C8DE80-9019-4DE7-99C4-4FB9D86ED20F}" srcOrd="6" destOrd="0" presId="urn:microsoft.com/office/officeart/2005/8/layout/vList6"/>
    <dgm:cxn modelId="{A3709F0B-C5FD-486A-826D-79E80DF5CE0E}" type="presParOf" srcId="{F8C8DE80-9019-4DE7-99C4-4FB9D86ED20F}" destId="{85E9E742-5950-471D-AF4B-541F13B41D1A}" srcOrd="0" destOrd="0" presId="urn:microsoft.com/office/officeart/2005/8/layout/vList6"/>
    <dgm:cxn modelId="{8B6CD1DC-4AC1-47BA-A61F-767C2753F778}" type="presParOf" srcId="{F8C8DE80-9019-4DE7-99C4-4FB9D86ED20F}" destId="{A42F214A-5F42-49DF-BD15-80B7065F262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60D24-DD33-44F3-B97D-DC7EB1B0ED0E}">
      <dsp:nvSpPr>
        <dsp:cNvPr id="0" name=""/>
        <dsp:cNvSpPr/>
      </dsp:nvSpPr>
      <dsp:spPr>
        <a:xfrm>
          <a:off x="1702152" y="2354854"/>
          <a:ext cx="2865087" cy="1065781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25000"/>
          </a:schemeClr>
        </a:solidFill>
        <a:ln w="28575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kern="1200" dirty="0">
              <a:solidFill>
                <a:srgbClr val="FFD93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New Association Award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kern="1200" dirty="0">
              <a:solidFill>
                <a:srgbClr val="FFD93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Commission Regimental Print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kern="1200" dirty="0">
              <a:solidFill>
                <a:srgbClr val="FFD93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Park at SSI to Honor Fallen FM Soldiers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kern="1200" dirty="0">
              <a:solidFill>
                <a:srgbClr val="FFD93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Soldier, NCO, Officer, &amp; CIV of the Year</a:t>
          </a:r>
        </a:p>
      </dsp:txBody>
      <dsp:txXfrm>
        <a:off x="1702152" y="2488077"/>
        <a:ext cx="2465419" cy="799335"/>
      </dsp:txXfrm>
    </dsp:sp>
    <dsp:sp modelId="{6870E753-08E0-4634-BB24-650F11BE0393}">
      <dsp:nvSpPr>
        <dsp:cNvPr id="0" name=""/>
        <dsp:cNvSpPr/>
      </dsp:nvSpPr>
      <dsp:spPr>
        <a:xfrm>
          <a:off x="237015" y="2420879"/>
          <a:ext cx="1389223" cy="916699"/>
        </a:xfrm>
        <a:prstGeom prst="roundRect">
          <a:avLst/>
        </a:prstGeom>
        <a:solidFill>
          <a:schemeClr val="tx1"/>
        </a:solidFill>
        <a:ln w="28575" cap="flat" cmpd="sng" algn="ctr">
          <a:solidFill>
            <a:srgbClr val="FFD93A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Honor FM Legacy</a:t>
          </a:r>
        </a:p>
      </dsp:txBody>
      <dsp:txXfrm>
        <a:off x="281765" y="2465629"/>
        <a:ext cx="1299723" cy="827199"/>
      </dsp:txXfrm>
    </dsp:sp>
    <dsp:sp modelId="{2106240F-87D4-4DBE-BB9D-DCA08122A72F}">
      <dsp:nvSpPr>
        <dsp:cNvPr id="0" name=""/>
        <dsp:cNvSpPr/>
      </dsp:nvSpPr>
      <dsp:spPr>
        <a:xfrm>
          <a:off x="1678223" y="3519764"/>
          <a:ext cx="2865087" cy="1065781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25000"/>
          </a:schemeClr>
        </a:solidFill>
        <a:ln w="28575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kern="1200" dirty="0">
              <a:solidFill>
                <a:srgbClr val="FFD93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Civilian Resume / Job Posting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kern="1200" dirty="0">
              <a:solidFill>
                <a:srgbClr val="FFD93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Facilitate Mentorship Opportunities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kern="1200" dirty="0">
              <a:solidFill>
                <a:srgbClr val="FFD93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Publish FM Related ILE/SSC Papers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kern="1200" dirty="0">
              <a:solidFill>
                <a:srgbClr val="FFD93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Update Webpage with Embedded FB </a:t>
          </a:r>
        </a:p>
      </dsp:txBody>
      <dsp:txXfrm>
        <a:off x="1678223" y="3652987"/>
        <a:ext cx="2465419" cy="799335"/>
      </dsp:txXfrm>
    </dsp:sp>
    <dsp:sp modelId="{1A501C7B-4A11-468B-982A-014D9AE45944}">
      <dsp:nvSpPr>
        <dsp:cNvPr id="0" name=""/>
        <dsp:cNvSpPr/>
      </dsp:nvSpPr>
      <dsp:spPr>
        <a:xfrm>
          <a:off x="229848" y="3580439"/>
          <a:ext cx="1389223" cy="916699"/>
        </a:xfrm>
        <a:prstGeom prst="roundRect">
          <a:avLst/>
        </a:prstGeom>
        <a:solidFill>
          <a:schemeClr val="tx1"/>
        </a:solidFill>
        <a:ln w="28575" cap="flat" cmpd="sng" algn="ctr">
          <a:solidFill>
            <a:srgbClr val="FFD93A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Increase FCA Value</a:t>
          </a:r>
        </a:p>
      </dsp:txBody>
      <dsp:txXfrm>
        <a:off x="274598" y="3625189"/>
        <a:ext cx="1299723" cy="827199"/>
      </dsp:txXfrm>
    </dsp:sp>
    <dsp:sp modelId="{ED3B6881-5278-46C0-A62E-7375D8BED3A0}">
      <dsp:nvSpPr>
        <dsp:cNvPr id="0" name=""/>
        <dsp:cNvSpPr/>
      </dsp:nvSpPr>
      <dsp:spPr>
        <a:xfrm>
          <a:off x="1713301" y="1174608"/>
          <a:ext cx="2865087" cy="1065781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25000"/>
          </a:schemeClr>
        </a:solidFill>
        <a:ln w="28575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kern="1200" dirty="0">
              <a:solidFill>
                <a:srgbClr val="FFD93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Unity of Effort w/ RAFINO &amp; RAFINCO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kern="1200" dirty="0">
              <a:solidFill>
                <a:srgbClr val="FFD93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Personal Letter to Expired Members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kern="1200" dirty="0">
              <a:solidFill>
                <a:srgbClr val="FFD93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Quarterly Socials w/ Guest Speaker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kern="1200" dirty="0">
              <a:solidFill>
                <a:srgbClr val="FFD93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Publish Annual ‘Grey Book’</a:t>
          </a:r>
        </a:p>
      </dsp:txBody>
      <dsp:txXfrm>
        <a:off x="1713301" y="1307831"/>
        <a:ext cx="2465419" cy="799335"/>
      </dsp:txXfrm>
    </dsp:sp>
    <dsp:sp modelId="{F1B88436-3D15-4404-B686-B58DAD2AB991}">
      <dsp:nvSpPr>
        <dsp:cNvPr id="0" name=""/>
        <dsp:cNvSpPr/>
      </dsp:nvSpPr>
      <dsp:spPr>
        <a:xfrm>
          <a:off x="244701" y="1237084"/>
          <a:ext cx="1389223" cy="916699"/>
        </a:xfrm>
        <a:prstGeom prst="roundRect">
          <a:avLst/>
        </a:prstGeom>
        <a:solidFill>
          <a:schemeClr val="tx1"/>
        </a:solidFill>
        <a:ln w="28575" cap="flat" cmpd="sng" algn="ctr">
          <a:solidFill>
            <a:srgbClr val="FFD93A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Membership Engagement</a:t>
          </a:r>
        </a:p>
      </dsp:txBody>
      <dsp:txXfrm>
        <a:off x="289451" y="1281834"/>
        <a:ext cx="1299723" cy="827199"/>
      </dsp:txXfrm>
    </dsp:sp>
    <dsp:sp modelId="{A42F214A-5F42-49DF-BD15-80B7065F2621}">
      <dsp:nvSpPr>
        <dsp:cNvPr id="0" name=""/>
        <dsp:cNvSpPr/>
      </dsp:nvSpPr>
      <dsp:spPr>
        <a:xfrm>
          <a:off x="1710365" y="0"/>
          <a:ext cx="2865087" cy="1065781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25000"/>
          </a:schemeClr>
        </a:solidFill>
        <a:ln w="28575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kern="1200" dirty="0">
              <a:solidFill>
                <a:srgbClr val="FFD93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Membership Scrub &amp; Auto Renewal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kern="1200" dirty="0">
              <a:solidFill>
                <a:srgbClr val="FFD93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Update Name, Bi-Laws, &amp; Seal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kern="1200" dirty="0">
              <a:solidFill>
                <a:srgbClr val="FFD93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Focus Recruiting on E5-E6 and O1-O3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kern="1200" dirty="0">
              <a:solidFill>
                <a:srgbClr val="FFD93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Recruit Corporate Sponsors</a:t>
          </a:r>
        </a:p>
      </dsp:txBody>
      <dsp:txXfrm>
        <a:off x="1710365" y="133223"/>
        <a:ext cx="2465419" cy="799335"/>
      </dsp:txXfrm>
    </dsp:sp>
    <dsp:sp modelId="{85E9E742-5950-471D-AF4B-541F13B41D1A}">
      <dsp:nvSpPr>
        <dsp:cNvPr id="0" name=""/>
        <dsp:cNvSpPr/>
      </dsp:nvSpPr>
      <dsp:spPr>
        <a:xfrm>
          <a:off x="246082" y="53044"/>
          <a:ext cx="1389223" cy="916699"/>
        </a:xfrm>
        <a:prstGeom prst="roundRect">
          <a:avLst/>
        </a:prstGeom>
        <a:solidFill>
          <a:schemeClr val="tx1"/>
        </a:solidFill>
        <a:ln w="28575" cap="flat" cmpd="sng" algn="ctr">
          <a:solidFill>
            <a:srgbClr val="FFD93A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Grow the Association</a:t>
          </a:r>
        </a:p>
      </dsp:txBody>
      <dsp:txXfrm>
        <a:off x="290832" y="97794"/>
        <a:ext cx="1299723" cy="827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>
                <a:latin typeface="Arial" pitchFamily="34" charset="0"/>
                <a:cs typeface="Arial" pitchFamily="34" charset="0"/>
              </a:rPr>
              <a:t>Meeting</a:t>
            </a:r>
            <a:r>
              <a:rPr lang="en-US" sz="1200" i="1" baseline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baseline="0" dirty="0">
                <a:latin typeface="Arial" pitchFamily="34" charset="0"/>
                <a:cs typeface="Arial" pitchFamily="34" charset="0"/>
              </a:rPr>
              <a:t>Conduct Reference: 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http://westsidetoastmasters.com/resources/roberts_rules/chap2.html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Meeting</a:t>
            </a:r>
            <a:r>
              <a:rPr lang="en-US" sz="1200" i="1" baseline="0" dirty="0">
                <a:latin typeface="Arial" pitchFamily="34" charset="0"/>
                <a:cs typeface="Arial" pitchFamily="34" charset="0"/>
              </a:rPr>
              <a:t> Conduct Reference: 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http://westsidetoastmasters.com/resources/roberts_rules/chap2.html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E76B-2E39-4129-A288-E5238BA9D21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393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8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6321766" y="0"/>
            <a:ext cx="2822234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109039" y="0"/>
            <a:ext cx="1254127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62990" y="0"/>
            <a:ext cx="1146174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873584"/>
            <a:ext cx="4800600" cy="2560320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4572000"/>
            <a:ext cx="4800600" cy="1600200"/>
          </a:xfrm>
        </p:spPr>
        <p:txBody>
          <a:bodyPr/>
          <a:lstStyle>
            <a:lvl1pPr marL="0" indent="0" algn="l">
              <a:spcBef>
                <a:spcPts val="900"/>
              </a:spcBef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55134"/>
            <a:ext cx="7200900" cy="10368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3543300" y="1828801"/>
            <a:ext cx="462915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0" y="1828800"/>
            <a:ext cx="226314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900"/>
              </a:spcBef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971550" y="5257800"/>
            <a:ext cx="3429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 bwMode="invGray">
          <a:xfrm>
            <a:off x="4743449" y="5257800"/>
            <a:ext cx="3429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971550" y="5257801"/>
            <a:ext cx="3429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4743449" y="5257801"/>
            <a:ext cx="3429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55134"/>
            <a:ext cx="7200900" cy="10368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973836" y="1828802"/>
            <a:ext cx="3429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invGray">
          <a:xfrm>
            <a:off x="1028455" y="5333098"/>
            <a:ext cx="3315189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3"/>
          </p:nvPr>
        </p:nvSpPr>
        <p:spPr>
          <a:xfrm>
            <a:off x="4743450" y="1828802"/>
            <a:ext cx="3429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 bwMode="invGray">
          <a:xfrm>
            <a:off x="4809716" y="5333098"/>
            <a:ext cx="3315189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4814888" y="2528888"/>
            <a:ext cx="6858000" cy="18002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 rot="5400000">
            <a:off x="3891173" y="3398183"/>
            <a:ext cx="6858000" cy="616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 rot="5400000">
            <a:off x="3831460" y="3398183"/>
            <a:ext cx="6858000" cy="61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3489" y="685800"/>
            <a:ext cx="774954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685800"/>
            <a:ext cx="5982566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44" y="1600202"/>
            <a:ext cx="8238744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70759" y="-1586"/>
            <a:ext cx="8229600" cy="811212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000" b="1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5698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0251" y="66361"/>
            <a:ext cx="1408298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4905377" y="0"/>
            <a:ext cx="4238622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4692651" y="0"/>
            <a:ext cx="1254127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4546602" y="0"/>
            <a:ext cx="1146174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1" y="1873584"/>
            <a:ext cx="3840480" cy="2560320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5057777" y="0"/>
            <a:ext cx="4086223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1" y="4572000"/>
            <a:ext cx="3840480" cy="1600200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7216776" y="0"/>
            <a:ext cx="1927224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6927849" y="0"/>
            <a:ext cx="1254127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6880225" y="0"/>
            <a:ext cx="1095374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880225" y="0"/>
            <a:ext cx="1095374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2914650"/>
            <a:ext cx="6035040" cy="1557338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48" y="4589464"/>
            <a:ext cx="6035039" cy="1011237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828800"/>
            <a:ext cx="3429000" cy="434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55134"/>
            <a:ext cx="7200900" cy="1036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429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19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705100"/>
            <a:ext cx="3429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828801"/>
            <a:ext cx="3429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19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705100"/>
            <a:ext cx="3429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6157" y="1828800"/>
            <a:ext cx="4594860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0" y="1828800"/>
            <a:ext cx="226314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900"/>
              </a:spcBef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1"/>
            <a:ext cx="9144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7"/>
            <a:ext cx="9144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255134"/>
            <a:ext cx="72009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0" y="6374999"/>
            <a:ext cx="468240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43587" y="6374999"/>
            <a:ext cx="111052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3750" y="6374999"/>
            <a:ext cx="10287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934913" y="125369"/>
            <a:ext cx="1106345" cy="1102415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9441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16586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68021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7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918" y="212167"/>
            <a:ext cx="4288818" cy="940691"/>
          </a:xfrm>
        </p:spPr>
        <p:txBody>
          <a:bodyPr/>
          <a:lstStyle/>
          <a:p>
            <a:r>
              <a:rPr lang="en-US" b="1" dirty="0"/>
              <a:t>Finance Corps Association </a:t>
            </a:r>
          </a:p>
        </p:txBody>
      </p:sp>
      <p:pic>
        <p:nvPicPr>
          <p:cNvPr id="5" name="Picture Placeholder 4" descr="City street with motion blur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5349565" y="0"/>
            <a:ext cx="3794435" cy="6858000"/>
          </a:xfr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918" y="1051260"/>
            <a:ext cx="3840480" cy="10613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Annual Membership </a:t>
            </a:r>
            <a:r>
              <a:rPr lang="en-US" dirty="0" smtClean="0"/>
              <a:t>Meeting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58" y="1865831"/>
            <a:ext cx="2902700" cy="2915267"/>
          </a:xfrm>
          <a:prstGeom prst="rect">
            <a:avLst/>
          </a:prstGeom>
          <a:scene3d>
            <a:camera prst="orthographicFront"/>
            <a:lightRig rig="sunrise" dir="t"/>
          </a:scene3d>
          <a:sp3d>
            <a:bevelT prst="angle"/>
            <a:bevelB w="152400" h="50800" prst="softRound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" r="34077"/>
          <a:stretch/>
        </p:blipFill>
        <p:spPr>
          <a:xfrm>
            <a:off x="44396" y="5049047"/>
            <a:ext cx="4774347" cy="173982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5921855" y="4724949"/>
            <a:ext cx="307327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Dial in information is as follows </a:t>
            </a:r>
            <a:endParaRPr lang="en-US" sz="1400" b="1" dirty="0" smtClean="0">
              <a:solidFill>
                <a:srgbClr val="0070C0"/>
              </a:solidFill>
            </a:endParaRPr>
          </a:p>
          <a:p>
            <a:r>
              <a:rPr lang="en-US" sz="1400" b="1" dirty="0" smtClean="0">
                <a:solidFill>
                  <a:srgbClr val="0070C0"/>
                </a:solidFill>
              </a:rPr>
              <a:t>(</a:t>
            </a:r>
            <a:r>
              <a:rPr lang="en-US" sz="1400" b="1" dirty="0">
                <a:solidFill>
                  <a:srgbClr val="0070C0"/>
                </a:solidFill>
              </a:rPr>
              <a:t>for those not attending in person): </a:t>
            </a:r>
          </a:p>
          <a:p>
            <a:endParaRPr lang="en-US" sz="1400" b="1" dirty="0">
              <a:solidFill>
                <a:srgbClr val="0070C0"/>
              </a:solidFill>
            </a:endParaRPr>
          </a:p>
          <a:p>
            <a:r>
              <a:rPr lang="en-US" sz="1400" b="1" dirty="0">
                <a:solidFill>
                  <a:srgbClr val="0070C0"/>
                </a:solidFill>
              </a:rPr>
              <a:t>Dial-in Number: </a:t>
            </a:r>
            <a:endParaRPr lang="en-US" sz="1400" b="1" dirty="0" smtClean="0">
              <a:solidFill>
                <a:srgbClr val="0070C0"/>
              </a:solidFill>
            </a:endParaRPr>
          </a:p>
          <a:p>
            <a:r>
              <a:rPr lang="en-US" sz="1400" b="1" dirty="0">
                <a:solidFill>
                  <a:srgbClr val="0070C0"/>
                </a:solidFill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</a:rPr>
              <a:t>     USA </a:t>
            </a:r>
            <a:r>
              <a:rPr lang="en-US" sz="1400" b="1" dirty="0">
                <a:solidFill>
                  <a:srgbClr val="0070C0"/>
                </a:solidFill>
              </a:rPr>
              <a:t>Toll (712) 775-7270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b="1" dirty="0">
                <a:solidFill>
                  <a:srgbClr val="0070C0"/>
                </a:solidFill>
              </a:rPr>
              <a:t>Access Code:  700749</a:t>
            </a:r>
          </a:p>
        </p:txBody>
      </p:sp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918" y="67027"/>
            <a:ext cx="4288818" cy="940691"/>
          </a:xfrm>
        </p:spPr>
        <p:txBody>
          <a:bodyPr/>
          <a:lstStyle/>
          <a:p>
            <a:r>
              <a:rPr lang="en-US" b="1" dirty="0"/>
              <a:t>Finance Corps Association </a:t>
            </a:r>
          </a:p>
        </p:txBody>
      </p:sp>
      <p:pic>
        <p:nvPicPr>
          <p:cNvPr id="5" name="Picture Placeholder 4" descr="City street with motion blur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5349565" y="0"/>
            <a:ext cx="3794435" cy="6858000"/>
          </a:xfrm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971551" y="4572000"/>
            <a:ext cx="3840480" cy="2286000"/>
          </a:xfrm>
        </p:spPr>
        <p:txBody>
          <a:bodyPr>
            <a:normAutofit fontScale="62500" lnSpcReduction="20000"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en-US" sz="2900" b="1" dirty="0">
                <a:solidFill>
                  <a:srgbClr val="0070C0"/>
                </a:solidFill>
              </a:rPr>
              <a:t>Dial in information is as follows </a:t>
            </a:r>
          </a:p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en-US" sz="2900" b="1" dirty="0">
                <a:solidFill>
                  <a:srgbClr val="0070C0"/>
                </a:solidFill>
              </a:rPr>
              <a:t>(for those not attending in person): </a:t>
            </a:r>
          </a:p>
          <a:p>
            <a:pPr lvl="0" defTabSz="914400">
              <a:lnSpc>
                <a:spcPct val="100000"/>
              </a:lnSpc>
              <a:spcBef>
                <a:spcPts val="0"/>
              </a:spcBef>
            </a:pPr>
            <a:endParaRPr lang="en-US" sz="2900" b="1" dirty="0">
              <a:solidFill>
                <a:srgbClr val="0070C0"/>
              </a:solidFill>
            </a:endParaRPr>
          </a:p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en-US" sz="2900" b="1" dirty="0">
                <a:solidFill>
                  <a:srgbClr val="0070C0"/>
                </a:solidFill>
              </a:rPr>
              <a:t>Dial-in Number: </a:t>
            </a:r>
          </a:p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en-US" sz="2900" b="1" dirty="0">
                <a:solidFill>
                  <a:srgbClr val="0070C0"/>
                </a:solidFill>
              </a:rPr>
              <a:t>      USA Toll (712) 775-7270</a:t>
            </a:r>
          </a:p>
          <a:p>
            <a:pPr lvl="0" defTabSz="914400">
              <a:lnSpc>
                <a:spcPct val="100000"/>
              </a:lnSpc>
              <a:spcBef>
                <a:spcPts val="0"/>
              </a:spcBef>
            </a:pPr>
            <a:endParaRPr lang="en-US" sz="2900" dirty="0">
              <a:solidFill>
                <a:srgbClr val="0070C0"/>
              </a:solidFill>
            </a:endParaRPr>
          </a:p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en-US" sz="2900" b="1" dirty="0">
                <a:solidFill>
                  <a:srgbClr val="0070C0"/>
                </a:solidFill>
              </a:rPr>
              <a:t>Access Code:  </a:t>
            </a:r>
            <a:endParaRPr lang="en-US" sz="2900" b="1" dirty="0" smtClean="0">
              <a:solidFill>
                <a:srgbClr val="0070C0"/>
              </a:solidFill>
            </a:endParaRPr>
          </a:p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en-US" sz="2900" b="1" dirty="0">
                <a:solidFill>
                  <a:srgbClr val="0070C0"/>
                </a:solidFill>
              </a:rPr>
              <a:t> </a:t>
            </a:r>
            <a:r>
              <a:rPr lang="en-US" sz="2900" b="1" dirty="0" smtClean="0">
                <a:solidFill>
                  <a:srgbClr val="0070C0"/>
                </a:solidFill>
              </a:rPr>
              <a:t>      700749</a:t>
            </a:r>
            <a:endParaRPr lang="en-US" sz="2900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74768" y="922047"/>
            <a:ext cx="3217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spcBef>
                <a:spcPts val="1350"/>
              </a:spcBef>
            </a:pPr>
            <a:r>
              <a:rPr lang="en-US" dirty="0">
                <a:solidFill>
                  <a:srgbClr val="595959"/>
                </a:solidFill>
              </a:rPr>
              <a:t>Annual Membership Meeting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7582" y="162540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cap="all" dirty="0"/>
              <a:t>May 10,  2018 </a:t>
            </a:r>
          </a:p>
          <a:p>
            <a:pPr>
              <a:lnSpc>
                <a:spcPct val="100000"/>
              </a:lnSpc>
            </a:pPr>
            <a:r>
              <a:rPr lang="en-US" sz="2000" cap="all" dirty="0"/>
              <a:t>5:30 p.m.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1954" y="2525492"/>
            <a:ext cx="374653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sz="2000" dirty="0" smtClean="0"/>
              <a:t>FORT </a:t>
            </a:r>
            <a:r>
              <a:rPr lang="en-US" sz="2000" dirty="0"/>
              <a:t>JACKSON NCO CLUB </a:t>
            </a:r>
          </a:p>
          <a:p>
            <a:r>
              <a:rPr lang="en-US" sz="2000" dirty="0"/>
              <a:t>5700 LEE RD </a:t>
            </a:r>
          </a:p>
          <a:p>
            <a:r>
              <a:rPr lang="en-US" sz="2000" dirty="0"/>
              <a:t>FORT JACKSON, SC 	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010" b="80938" l="14572" r="846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0" t="7894" r="6572" b="10946"/>
          <a:stretch/>
        </p:blipFill>
        <p:spPr bwMode="auto">
          <a:xfrm>
            <a:off x="0" y="4375376"/>
            <a:ext cx="1015999" cy="74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79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68" y="415092"/>
            <a:ext cx="7659205" cy="704088"/>
          </a:xfrm>
        </p:spPr>
        <p:txBody>
          <a:bodyPr>
            <a:noAutofit/>
          </a:bodyPr>
          <a:lstStyle/>
          <a:p>
            <a:r>
              <a:rPr lang="en-US" sz="3600" dirty="0"/>
              <a:t>FCA General Meeting Agenda 2018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431C-096E-477C-9EAE-52F8762DA7C1}" type="datetime1">
              <a:rPr lang="en-US" smtClean="0"/>
              <a:t>4/24/2018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51760" y="1325438"/>
            <a:ext cx="9282023" cy="55301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Secretary – Ms. Annie Walker (CSM (R)):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Call the Meeting to Order. Announcement -  Agenda (Order of the Day), Purpose, and the duration of the meeting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President – Mr. Paul Morrissette (CSM (R)):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Announcement of the new Officers, Committee VPs, and the Executive Committee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Treasurer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– Mrs. Rhonda Safford (CSM (R)):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Announcement of last audit and gross amount in treasury as of 10 May 2018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Secretary: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Announcement of Old News and News 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VP Merchandising - Ms. Annie Walker (CSM (R)):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New store and new items.  Order online today and pickup tomorrow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VP Membership – Mr. Billy Pantoja (CSM (R)):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Announcement of Membership Drive and how to become a member.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VP Awards – Mr. Thomas Brown (CSM (R)):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The Awards Information Update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VP Media: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new Diamond Points Magazine and the new FCA Web Site 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President: Lines of Effort for 2018 and 2019</a:t>
            </a:r>
          </a:p>
        </p:txBody>
      </p:sp>
    </p:spTree>
    <p:extLst>
      <p:ext uri="{BB962C8B-B14F-4D97-AF65-F5344CB8AC3E}">
        <p14:creationId xmlns:p14="http://schemas.microsoft.com/office/powerpoint/2010/main" val="215494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3475389" y="5427370"/>
            <a:ext cx="1147211" cy="1002676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296937" y="3665313"/>
            <a:ext cx="4475356" cy="1015663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5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Mission</a:t>
            </a:r>
            <a:r>
              <a:rPr lang="en-US" sz="15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:  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Provides members with an immediate life-long network that fosters professional development, comradery, and mentorship to complement  U.S. Army Financial Management organizations worldwide</a:t>
            </a:r>
            <a:r>
              <a:rPr lang="en-US" sz="15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170" y="38553"/>
            <a:ext cx="6469514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h="158750" prst="artDeco"/>
          </a:sp3d>
        </p:spPr>
        <p:txBody>
          <a:bodyPr wrap="square" rtlCol="0" anchor="ctr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charset="0"/>
                <a:cs typeface="Times New Roman" charset="0"/>
              </a:rPr>
              <a:t>Vision</a:t>
            </a:r>
            <a:r>
              <a:rPr lang="en-US" sz="1600" b="1" dirty="0">
                <a:latin typeface="+mj-lt"/>
                <a:ea typeface="Times New Roman" charset="0"/>
                <a:cs typeface="Times New Roman" charset="0"/>
              </a:rPr>
              <a:t>: The Finance Corps Association (FCA) will bond past and present financial management Soldiers, Civilians, Family Members, and Friends of the Regiment to promote a positive life-long experience, foster esprit de corps, and honor the heritage of the U.S. Army Finance Regiment.</a:t>
            </a:r>
            <a:endParaRPr lang="en-US" sz="1600" b="1" dirty="0"/>
          </a:p>
        </p:txBody>
      </p:sp>
      <p:grpSp>
        <p:nvGrpSpPr>
          <p:cNvPr id="163" name="Group 162"/>
          <p:cNvGrpSpPr/>
          <p:nvPr/>
        </p:nvGrpSpPr>
        <p:grpSpPr>
          <a:xfrm>
            <a:off x="4448544" y="2122474"/>
            <a:ext cx="4177783" cy="4114371"/>
            <a:chOff x="939791" y="295354"/>
            <a:chExt cx="7731020" cy="7199395"/>
          </a:xfrm>
        </p:grpSpPr>
        <p:grpSp>
          <p:nvGrpSpPr>
            <p:cNvPr id="162" name="Group 161"/>
            <p:cNvGrpSpPr/>
            <p:nvPr/>
          </p:nvGrpSpPr>
          <p:grpSpPr>
            <a:xfrm>
              <a:off x="5053658" y="317539"/>
              <a:ext cx="3617153" cy="2621102"/>
              <a:chOff x="5053658" y="317539"/>
              <a:chExt cx="3617153" cy="2621102"/>
            </a:xfrm>
          </p:grpSpPr>
          <p:pic>
            <p:nvPicPr>
              <p:cNvPr id="80" name="Picture 7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57000" contrast="3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119" b="51222"/>
              <a:stretch/>
            </p:blipFill>
            <p:spPr>
              <a:xfrm>
                <a:off x="5053658" y="358563"/>
                <a:ext cx="3617153" cy="2580078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87" name="Straight Connector 86"/>
              <p:cNvCxnSpPr/>
              <p:nvPr/>
            </p:nvCxnSpPr>
            <p:spPr>
              <a:xfrm flipH="1">
                <a:off x="5082340" y="2927425"/>
                <a:ext cx="3481317" cy="17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 flipV="1">
                <a:off x="5058184" y="326039"/>
                <a:ext cx="3505473" cy="25846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5054563" y="317539"/>
                <a:ext cx="14741" cy="26142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/>
              <p:nvPr/>
            </p:nvSpPr>
            <p:spPr>
              <a:xfrm>
                <a:off x="5651574" y="1128000"/>
                <a:ext cx="2583507" cy="961539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rgbClr val="FFD93A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Membership Engagement</a:t>
                </a:r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>
              <a:off x="1039743" y="295354"/>
              <a:ext cx="3667373" cy="2639725"/>
              <a:chOff x="1039743" y="295354"/>
              <a:chExt cx="3667373" cy="2639725"/>
            </a:xfrm>
          </p:grpSpPr>
          <p:pic>
            <p:nvPicPr>
              <p:cNvPr id="78" name="Picture 7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57000" contrast="3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953" b="50275"/>
              <a:stretch/>
            </p:blipFill>
            <p:spPr>
              <a:xfrm>
                <a:off x="1039743" y="304880"/>
                <a:ext cx="3629164" cy="2630199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95" name="Straight Connector 94"/>
              <p:cNvCxnSpPr/>
              <p:nvPr/>
            </p:nvCxnSpPr>
            <p:spPr>
              <a:xfrm>
                <a:off x="4665611" y="314404"/>
                <a:ext cx="27599" cy="26062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H="1">
                <a:off x="1056512" y="295354"/>
                <a:ext cx="3618171" cy="26354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flipH="1" flipV="1">
                <a:off x="1076326" y="2924174"/>
                <a:ext cx="3630790" cy="97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/>
            <p:cNvGrpSpPr/>
            <p:nvPr/>
          </p:nvGrpSpPr>
          <p:grpSpPr>
            <a:xfrm>
              <a:off x="939791" y="4820602"/>
              <a:ext cx="3647389" cy="2674147"/>
              <a:chOff x="939791" y="4820602"/>
              <a:chExt cx="3647389" cy="2674147"/>
            </a:xfrm>
          </p:grpSpPr>
          <p:pic>
            <p:nvPicPr>
              <p:cNvPr id="77" name="Picture 7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57000" contrast="3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839" r="49701"/>
              <a:stretch/>
            </p:blipFill>
            <p:spPr>
              <a:xfrm>
                <a:off x="939791" y="4841483"/>
                <a:ext cx="3647389" cy="2653266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08" name="Straight Connector 107"/>
              <p:cNvCxnSpPr/>
              <p:nvPr/>
            </p:nvCxnSpPr>
            <p:spPr>
              <a:xfrm flipH="1" flipV="1">
                <a:off x="944806" y="4821029"/>
                <a:ext cx="3629427" cy="26306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H="1" flipV="1">
                <a:off x="942245" y="4820602"/>
                <a:ext cx="3628391" cy="2025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4569028" y="4840700"/>
                <a:ext cx="13033" cy="263016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/>
              <p:cNvSpPr/>
              <p:nvPr/>
            </p:nvSpPr>
            <p:spPr>
              <a:xfrm>
                <a:off x="1239684" y="5656591"/>
                <a:ext cx="2454400" cy="953713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rgbClr val="FFD93A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Honor FM Legacy</a:t>
                </a:r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5047045" y="4831197"/>
              <a:ext cx="3619253" cy="2638936"/>
              <a:chOff x="5047045" y="4831197"/>
              <a:chExt cx="3619253" cy="2638936"/>
            </a:xfrm>
          </p:grpSpPr>
          <p:grpSp>
            <p:nvGrpSpPr>
              <p:cNvPr id="158" name="Group 157"/>
              <p:cNvGrpSpPr/>
              <p:nvPr/>
            </p:nvGrpSpPr>
            <p:grpSpPr>
              <a:xfrm>
                <a:off x="5047045" y="4831197"/>
                <a:ext cx="3619253" cy="2638936"/>
                <a:chOff x="5047045" y="4831197"/>
                <a:chExt cx="3619253" cy="2638936"/>
              </a:xfrm>
            </p:grpSpPr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57000" contrast="31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131" t="50299"/>
                <a:stretch/>
              </p:blipFill>
              <p:spPr>
                <a:xfrm>
                  <a:off x="5050052" y="4837036"/>
                  <a:ext cx="3616246" cy="262896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105" name="Straight Connector 104"/>
                <p:cNvCxnSpPr/>
                <p:nvPr/>
              </p:nvCxnSpPr>
              <p:spPr>
                <a:xfrm flipH="1" flipV="1">
                  <a:off x="5062702" y="4834908"/>
                  <a:ext cx="3571201" cy="89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flipH="1">
                  <a:off x="5047045" y="4831197"/>
                  <a:ext cx="3588603" cy="26389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flipH="1">
                  <a:off x="5059780" y="4832845"/>
                  <a:ext cx="5698" cy="261171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Rectangle 72"/>
              <p:cNvSpPr/>
              <p:nvPr/>
            </p:nvSpPr>
            <p:spPr>
              <a:xfrm>
                <a:off x="5641376" y="5691211"/>
                <a:ext cx="2452597" cy="1015765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rgbClr val="FFD93A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 FCA Value</a:t>
                </a:r>
              </a:p>
            </p:txBody>
          </p:sp>
        </p:grpSp>
      </p:grpSp>
      <p:graphicFrame>
        <p:nvGraphicFramePr>
          <p:cNvPr id="165" name="Diagram 164"/>
          <p:cNvGraphicFramePr/>
          <p:nvPr>
            <p:extLst/>
          </p:nvPr>
        </p:nvGraphicFramePr>
        <p:xfrm>
          <a:off x="-216411" y="1889851"/>
          <a:ext cx="4797309" cy="4585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8" name="Rectangle 167"/>
          <p:cNvSpPr/>
          <p:nvPr/>
        </p:nvSpPr>
        <p:spPr>
          <a:xfrm>
            <a:off x="4792035" y="2650721"/>
            <a:ext cx="1326339" cy="545036"/>
          </a:xfrm>
          <a:prstGeom prst="rect">
            <a:avLst/>
          </a:prstGeom>
          <a:solidFill>
            <a:schemeClr val="tx1"/>
          </a:solidFill>
          <a:ln w="28575">
            <a:solidFill>
              <a:srgbClr val="FFD93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 the Association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43411" y="1872005"/>
            <a:ext cx="1420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305C66"/>
                </a:solidFill>
              </a:rPr>
              <a:t>Patriotism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35978" y="6189872"/>
            <a:ext cx="1420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305C66"/>
                </a:solidFill>
              </a:rPr>
              <a:t>Service</a:t>
            </a:r>
          </a:p>
        </p:txBody>
      </p:sp>
      <p:sp>
        <p:nvSpPr>
          <p:cNvPr id="36" name="TextBox 35"/>
          <p:cNvSpPr txBox="1"/>
          <p:nvPr/>
        </p:nvSpPr>
        <p:spPr>
          <a:xfrm rot="16200000">
            <a:off x="3469589" y="4034678"/>
            <a:ext cx="1420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305C66"/>
                </a:solidFill>
              </a:rPr>
              <a:t>Integrity</a:t>
            </a:r>
          </a:p>
        </p:txBody>
      </p:sp>
      <p:sp>
        <p:nvSpPr>
          <p:cNvPr id="37" name="TextBox 36"/>
          <p:cNvSpPr txBox="1"/>
          <p:nvPr/>
        </p:nvSpPr>
        <p:spPr>
          <a:xfrm rot="5400000">
            <a:off x="8193568" y="4058715"/>
            <a:ext cx="1420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305C66"/>
                </a:solidFill>
              </a:rPr>
              <a:t>Competence</a:t>
            </a:r>
          </a:p>
        </p:txBody>
      </p:sp>
    </p:spTree>
    <p:extLst>
      <p:ext uri="{BB962C8B-B14F-4D97-AF65-F5344CB8AC3E}">
        <p14:creationId xmlns:p14="http://schemas.microsoft.com/office/powerpoint/2010/main" val="412587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835" y="217163"/>
            <a:ext cx="7200900" cy="1036850"/>
          </a:xfrm>
        </p:spPr>
        <p:txBody>
          <a:bodyPr>
            <a:normAutofit/>
          </a:bodyPr>
          <a:lstStyle/>
          <a:p>
            <a:r>
              <a:rPr lang="en-US" sz="4000" dirty="0"/>
              <a:t>Questions / Open Discussion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74" y="2791326"/>
            <a:ext cx="9131026" cy="19731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4000" dirty="0"/>
              <a:t>Members Opportunity to </a:t>
            </a:r>
          </a:p>
          <a:p>
            <a:pPr algn="ctr"/>
            <a:r>
              <a:rPr lang="en-US" sz="4000" dirty="0"/>
              <a:t>Ask Questions or Open for Discussion/</a:t>
            </a:r>
          </a:p>
          <a:p>
            <a:pPr algn="ctr"/>
            <a:r>
              <a:rPr lang="en-US" sz="4000" dirty="0"/>
              <a:t>Recommendation  </a:t>
            </a:r>
          </a:p>
        </p:txBody>
      </p:sp>
    </p:spTree>
    <p:extLst>
      <p:ext uri="{BB962C8B-B14F-4D97-AF65-F5344CB8AC3E}">
        <p14:creationId xmlns:p14="http://schemas.microsoft.com/office/powerpoint/2010/main" val="386541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siness direction presentation (widescreen).potx" id="{D17AB31B-F25B-45F4-B34E-C6982D129A29}" vid="{B63A7B92-8C2A-4E6A-9062-768A2448E61C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direction presentation (widescreen)</Template>
  <TotalTime>164</TotalTime>
  <Words>514</Words>
  <Application>Microsoft Office PowerPoint</Application>
  <PresentationFormat>On-screen Show (4:3)</PresentationFormat>
  <Paragraphs>84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Sales Direction 16X9</vt:lpstr>
      <vt:lpstr>Finance Corps Association </vt:lpstr>
      <vt:lpstr>Finance Corps Association </vt:lpstr>
      <vt:lpstr>FCA General Meeting Agenda 2018</vt:lpstr>
      <vt:lpstr>PowerPoint Presentation</vt:lpstr>
      <vt:lpstr>Questions / Open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Corps Association</dc:title>
  <dc:creator>eric zellars</dc:creator>
  <cp:lastModifiedBy>Annie's</cp:lastModifiedBy>
  <cp:revision>19</cp:revision>
  <dcterms:created xsi:type="dcterms:W3CDTF">2018-03-30T13:36:49Z</dcterms:created>
  <dcterms:modified xsi:type="dcterms:W3CDTF">2018-04-25T01:42:49Z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